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7" r:id="rId5"/>
    <p:sldId id="258" r:id="rId6"/>
    <p:sldId id="268" r:id="rId7"/>
    <p:sldId id="260" r:id="rId8"/>
    <p:sldId id="262" r:id="rId9"/>
    <p:sldId id="265" r:id="rId10"/>
    <p:sldId id="263" r:id="rId11"/>
    <p:sldId id="264" r:id="rId12"/>
    <p:sldId id="259" r:id="rId13"/>
    <p:sldId id="269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1/11/30/opinion/trump-iran-nuclear-deal-us-israel.html" TargetMode="External"/><Relationship Id="rId2" Type="http://schemas.openxmlformats.org/officeDocument/2006/relationships/hyperlink" Target="https://www.jstor.org/stable/232180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times.com/2021/10/05/opinion/energy-climate-iran-nuclear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09354"/>
          </a:xfrm>
        </p:spPr>
        <p:txBody>
          <a:bodyPr anchor="ctr"/>
          <a:lstStyle/>
          <a:p>
            <a:pPr algn="ctr" rtl="1"/>
            <a:r>
              <a:rPr lang="fa-IR" sz="4800" dirty="0" smtClean="0">
                <a:solidFill>
                  <a:schemeClr val="tx1">
                    <a:lumMod val="75000"/>
                  </a:schemeClr>
                </a:solidFill>
                <a:cs typeface="B Titr" panose="00000700000000000000" pitchFamily="2" charset="-78"/>
              </a:rPr>
              <a:t>سرنوشت برجام </a:t>
            </a:r>
            <a:r>
              <a:rPr lang="fa-IR" sz="4800" dirty="0">
                <a:solidFill>
                  <a:schemeClr val="tx1">
                    <a:lumMod val="75000"/>
                  </a:schemeClr>
                </a:solidFill>
                <a:cs typeface="B Titr" panose="00000700000000000000" pitchFamily="2" charset="-78"/>
              </a:rPr>
              <a:t>در دولت حجت الاسلام رئیسی</a:t>
            </a:r>
            <a:endParaRPr lang="en-US" sz="4800" dirty="0">
              <a:solidFill>
                <a:schemeClr val="tx1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357155"/>
            <a:ext cx="8825658" cy="2281645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اندیشگاه طرح هزاره پاسارگاد</a:t>
            </a: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گروه چالش </a:t>
            </a: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های روز و توسعه و راه </a:t>
            </a:r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کارها</a:t>
            </a: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آبان و آذر ماه 1400</a:t>
            </a:r>
          </a:p>
          <a:p>
            <a:pPr algn="ctr" rtl="1"/>
            <a:r>
              <a:rPr lang="fa-IR" sz="2400" dirty="0" smtClean="0">
                <a:solidFill>
                  <a:schemeClr val="tx1"/>
                </a:solidFill>
                <a:cs typeface="B Titr" panose="00000700000000000000" pitchFamily="2" charset="-78"/>
              </a:rPr>
              <a:t>حسین مدحت</a:t>
            </a:r>
            <a:endParaRPr lang="en-US" sz="2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1016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65336"/>
            <a:ext cx="9404723" cy="879693"/>
          </a:xfrm>
        </p:spPr>
        <p:txBody>
          <a:bodyPr/>
          <a:lstStyle/>
          <a:p>
            <a:pPr algn="r" rtl="1"/>
            <a:r>
              <a:rPr lang="fa-IR" sz="4400" b="1" dirty="0" smtClean="0">
                <a:cs typeface="B Titr" panose="00000700000000000000" pitchFamily="2" charset="-78"/>
              </a:rPr>
              <a:t>6- </a:t>
            </a:r>
            <a:r>
              <a:rPr lang="fa-IR" sz="4400" b="1" dirty="0">
                <a:cs typeface="B Titr" panose="00000700000000000000" pitchFamily="2" charset="-78"/>
              </a:rPr>
              <a:t>بررسی مواضع تیم </a:t>
            </a:r>
            <a:r>
              <a:rPr lang="fa-IR" sz="4400" b="1" dirty="0" smtClean="0">
                <a:cs typeface="B Titr" panose="00000700000000000000" pitchFamily="2" charset="-78"/>
              </a:rPr>
              <a:t>رئیسی</a:t>
            </a:r>
            <a:endParaRPr lang="fa-IR" sz="44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136469"/>
            <a:ext cx="10789920" cy="5603966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اعضای تیم جدید مذاکره کننده بر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ام :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     امیرعبدالهیان وزیر </a:t>
            </a:r>
            <a:r>
              <a:rPr lang="fa-IR" sz="2800" b="1" dirty="0">
                <a:cs typeface="B Badr" panose="00000400000000000000" pitchFamily="2" charset="-78"/>
              </a:rPr>
              <a:t>امور خارجه </a:t>
            </a:r>
            <a:r>
              <a:rPr lang="fa-IR" sz="2800" b="1" dirty="0" smtClean="0">
                <a:cs typeface="B Badr" panose="00000400000000000000" pitchFamily="2" charset="-78"/>
              </a:rPr>
              <a:t>و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    علی </a:t>
            </a:r>
            <a:r>
              <a:rPr lang="fa-IR" sz="2800" b="1" dirty="0">
                <a:cs typeface="B Badr" panose="00000400000000000000" pitchFamily="2" charset="-78"/>
              </a:rPr>
              <a:t>باقری معاون سیاسی وزارت امورخارجه بعنوان </a:t>
            </a:r>
            <a:r>
              <a:rPr lang="fa-IR" sz="2800" b="1" dirty="0" smtClean="0">
                <a:cs typeface="B Badr" panose="00000400000000000000" pitchFamily="2" charset="-78"/>
              </a:rPr>
              <a:t>مذاکره کننده ارشد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           علی باقری نزدیک به سعید جلیلی و جبهه پایداری است .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مذاکرات </a:t>
            </a:r>
            <a:r>
              <a:rPr lang="fa-IR" sz="2800" b="1" dirty="0">
                <a:cs typeface="B Badr" panose="00000400000000000000" pitchFamily="2" charset="-78"/>
              </a:rPr>
              <a:t>وین </a:t>
            </a:r>
            <a:r>
              <a:rPr lang="fa-IR" sz="2800" b="1" dirty="0" smtClean="0">
                <a:cs typeface="B Badr" panose="00000400000000000000" pitchFamily="2" charset="-78"/>
              </a:rPr>
              <a:t>با 5 ماه تاخیر در اوایل آذر ماه از </a:t>
            </a:r>
            <a:r>
              <a:rPr lang="fa-IR" sz="2800" b="1" dirty="0">
                <a:cs typeface="B Badr" panose="00000400000000000000" pitchFamily="2" charset="-78"/>
              </a:rPr>
              <a:t>سر گرفته </a:t>
            </a:r>
            <a:r>
              <a:rPr lang="fa-IR" sz="2800" b="1" dirty="0" smtClean="0">
                <a:cs typeface="B Badr" panose="00000400000000000000" pitchFamily="2" charset="-78"/>
              </a:rPr>
              <a:t>شد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دلایل تاخیر:</a:t>
            </a:r>
          </a:p>
          <a:p>
            <a:pPr marL="0" indent="0" algn="r" rtl="1">
              <a:buNone/>
            </a:pPr>
            <a:r>
              <a:rPr lang="fa-IR" sz="2800" b="1" dirty="0">
                <a:cs typeface="B Badr" panose="00000400000000000000" pitchFamily="2" charset="-78"/>
              </a:rPr>
              <a:t> </a:t>
            </a:r>
            <a:r>
              <a:rPr lang="fa-IR" sz="2800" b="1" dirty="0" smtClean="0">
                <a:cs typeface="B Badr" panose="00000400000000000000" pitchFamily="2" charset="-78"/>
              </a:rPr>
              <a:t>              طبق اظهارات مقامات آماده شدن تیم </a:t>
            </a:r>
            <a:r>
              <a:rPr lang="fa-IR" sz="2800" b="1" dirty="0">
                <a:cs typeface="B Badr" panose="00000400000000000000" pitchFamily="2" charset="-78"/>
              </a:rPr>
              <a:t>جدید </a:t>
            </a:r>
            <a:r>
              <a:rPr lang="fa-IR" sz="2800" b="1" dirty="0" smtClean="0">
                <a:cs typeface="B Badr" panose="00000400000000000000" pitchFamily="2" charset="-78"/>
              </a:rPr>
              <a:t>برای مذاکره</a:t>
            </a:r>
          </a:p>
          <a:p>
            <a:pPr marL="0" indent="0" algn="r" rtl="1">
              <a:buNone/>
            </a:pPr>
            <a:r>
              <a:rPr lang="fa-IR" sz="2800" b="1" dirty="0">
                <a:cs typeface="B Badr" panose="00000400000000000000" pitchFamily="2" charset="-78"/>
              </a:rPr>
              <a:t> </a:t>
            </a:r>
            <a:r>
              <a:rPr lang="fa-IR" sz="2800" b="1" dirty="0" smtClean="0">
                <a:cs typeface="B Badr" panose="00000400000000000000" pitchFamily="2" charset="-78"/>
              </a:rPr>
              <a:t>              آزادسازی پول های بلوکه شده ایران در کره </a:t>
            </a:r>
            <a:r>
              <a:rPr lang="fa-IR" sz="2800" b="1" dirty="0">
                <a:cs typeface="B Badr" panose="00000400000000000000" pitchFamily="2" charset="-78"/>
              </a:rPr>
              <a:t>جنوبی</a:t>
            </a:r>
            <a:endParaRPr lang="fa-IR" sz="2800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>
                <a:cs typeface="B Badr" panose="00000400000000000000" pitchFamily="2" charset="-78"/>
              </a:rPr>
              <a:t> </a:t>
            </a:r>
            <a:r>
              <a:rPr lang="fa-IR" sz="2800" b="1" dirty="0" smtClean="0">
                <a:cs typeface="B Badr" panose="00000400000000000000" pitchFamily="2" charset="-78"/>
              </a:rPr>
              <a:t>              و ...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ولی ظاهرا بدنبال گذاشتن </a:t>
            </a:r>
            <a:r>
              <a:rPr lang="fa-IR" sz="2800" b="1" dirty="0">
                <a:cs typeface="B Badr" panose="00000400000000000000" pitchFamily="2" charset="-78"/>
              </a:rPr>
              <a:t>برگ جدید </a:t>
            </a:r>
            <a:r>
              <a:rPr lang="fa-IR" sz="2800" b="1" dirty="0" smtClean="0">
                <a:cs typeface="B Badr" panose="00000400000000000000" pitchFamily="2" charset="-78"/>
              </a:rPr>
              <a:t>در روی میز مذاکره اند</a:t>
            </a:r>
          </a:p>
        </p:txBody>
      </p:sp>
    </p:spTree>
    <p:extLst>
      <p:ext uri="{BB962C8B-B14F-4D97-AF65-F5344CB8AC3E}">
        <p14:creationId xmlns:p14="http://schemas.microsoft.com/office/powerpoint/2010/main" val="140527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65336"/>
            <a:ext cx="9404723" cy="879693"/>
          </a:xfrm>
        </p:spPr>
        <p:txBody>
          <a:bodyPr/>
          <a:lstStyle/>
          <a:p>
            <a:pPr algn="r" rtl="1"/>
            <a:r>
              <a:rPr lang="fa-IR" sz="4400" b="1" dirty="0" smtClean="0">
                <a:cs typeface="B Titr" panose="00000700000000000000" pitchFamily="2" charset="-78"/>
              </a:rPr>
              <a:t>6- </a:t>
            </a:r>
            <a:r>
              <a:rPr lang="fa-IR" sz="4400" b="1" dirty="0">
                <a:cs typeface="B Titr" panose="00000700000000000000" pitchFamily="2" charset="-78"/>
              </a:rPr>
              <a:t>بررسی مواضع تیم </a:t>
            </a:r>
            <a:r>
              <a:rPr lang="fa-IR" sz="4400" b="1" dirty="0" smtClean="0">
                <a:cs typeface="B Titr" panose="00000700000000000000" pitchFamily="2" charset="-78"/>
              </a:rPr>
              <a:t>رئیسی</a:t>
            </a:r>
            <a:endParaRPr lang="fa-IR" sz="44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136469"/>
            <a:ext cx="10789920" cy="5603966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Badr" panose="00000400000000000000" pitchFamily="2" charset="-78"/>
              </a:rPr>
              <a:t>نگاه تیم جدید </a:t>
            </a:r>
            <a:r>
              <a:rPr lang="fa-IR" sz="4000" b="1" dirty="0" smtClean="0">
                <a:cs typeface="B Badr" panose="00000400000000000000" pitchFamily="2" charset="-78"/>
              </a:rPr>
              <a:t>مذاکره </a:t>
            </a:r>
            <a:r>
              <a:rPr lang="fa-IR" sz="4000" b="1" dirty="0">
                <a:cs typeface="B Badr" panose="00000400000000000000" pitchFamily="2" charset="-78"/>
              </a:rPr>
              <a:t>کننده </a:t>
            </a:r>
            <a:r>
              <a:rPr lang="fa-IR" sz="4000" b="1" dirty="0" smtClean="0">
                <a:cs typeface="B Badr" panose="00000400000000000000" pitchFamily="2" charset="-78"/>
              </a:rPr>
              <a:t>به برجام :</a:t>
            </a:r>
          </a:p>
          <a:p>
            <a:pPr marL="0" indent="0" algn="r" rtl="1">
              <a:buNone/>
            </a:pPr>
            <a:r>
              <a:rPr lang="fa-IR" sz="4000" b="1" dirty="0" smtClean="0">
                <a:cs typeface="B Badr" panose="00000400000000000000" pitchFamily="2" charset="-78"/>
              </a:rPr>
              <a:t>1- </a:t>
            </a:r>
            <a:r>
              <a:rPr lang="fa-IR" sz="4000" b="1" dirty="0">
                <a:cs typeface="B Badr" panose="00000400000000000000" pitchFamily="2" charset="-78"/>
              </a:rPr>
              <a:t>این توافقنامه </a:t>
            </a:r>
            <a:r>
              <a:rPr lang="fa-IR" sz="4000" b="1" dirty="0" smtClean="0">
                <a:cs typeface="B Badr" panose="00000400000000000000" pitchFamily="2" charset="-78"/>
              </a:rPr>
              <a:t>خسارت محض است چون</a:t>
            </a:r>
            <a:r>
              <a:rPr lang="fa-IR" sz="4000" b="1" i="1" dirty="0" smtClean="0"/>
              <a:t> </a:t>
            </a:r>
            <a:r>
              <a:rPr lang="fa-IR" sz="4000" b="1" dirty="0" smtClean="0">
                <a:cs typeface="B Badr" panose="00000400000000000000" pitchFamily="2" charset="-78"/>
              </a:rPr>
              <a:t>تنها برگ برنده ما یعنی اورانیوم </a:t>
            </a:r>
            <a:r>
              <a:rPr lang="fa-IR" sz="4000" b="1" dirty="0">
                <a:cs typeface="B Badr" panose="00000400000000000000" pitchFamily="2" charset="-78"/>
              </a:rPr>
              <a:t>غنی</a:t>
            </a:r>
            <a:r>
              <a:rPr lang="fa-IR" sz="4000" b="1" dirty="0" smtClean="0">
                <a:cs typeface="B Badr" panose="00000400000000000000" pitchFamily="2" charset="-78"/>
              </a:rPr>
              <a:t> سازی شده از دست ما </a:t>
            </a:r>
            <a:r>
              <a:rPr lang="fa-IR" sz="4000" b="1" dirty="0">
                <a:cs typeface="B Badr" panose="00000400000000000000" pitchFamily="2" charset="-78"/>
              </a:rPr>
              <a:t>خارج </a:t>
            </a:r>
            <a:r>
              <a:rPr lang="fa-IR" sz="4000" b="1" dirty="0" smtClean="0">
                <a:cs typeface="B Badr" panose="00000400000000000000" pitchFamily="2" charset="-78"/>
              </a:rPr>
              <a:t>شده است . </a:t>
            </a:r>
          </a:p>
          <a:p>
            <a:pPr marL="0" indent="0" algn="r" rtl="1">
              <a:buNone/>
            </a:pPr>
            <a:r>
              <a:rPr lang="fa-IR" sz="4000" b="1" dirty="0" smtClean="0">
                <a:cs typeface="B Badr" panose="00000400000000000000" pitchFamily="2" charset="-78"/>
              </a:rPr>
              <a:t>2- شرایط مقام معظم رهبری در </a:t>
            </a:r>
            <a:r>
              <a:rPr lang="fa-IR" sz="4000" b="1" dirty="0">
                <a:cs typeface="B Badr" panose="00000400000000000000" pitchFamily="2" charset="-78"/>
              </a:rPr>
              <a:t>توافقنامه </a:t>
            </a:r>
            <a:r>
              <a:rPr lang="fa-IR" sz="4000" b="1" dirty="0" smtClean="0">
                <a:cs typeface="B Badr" panose="00000400000000000000" pitchFamily="2" charset="-78"/>
              </a:rPr>
              <a:t>لحاظ نشده است .</a:t>
            </a:r>
          </a:p>
          <a:p>
            <a:pPr marL="0" indent="0" algn="r" rtl="1">
              <a:buNone/>
            </a:pPr>
            <a:r>
              <a:rPr lang="fa-IR" sz="4000" b="1" dirty="0" smtClean="0">
                <a:cs typeface="B Badr" panose="00000400000000000000" pitchFamily="2" charset="-78"/>
              </a:rPr>
              <a:t>3- سر ایران در این توا</a:t>
            </a:r>
            <a:r>
              <a:rPr lang="fa-IR" sz="4000" b="1" dirty="0">
                <a:cs typeface="B Badr" panose="00000400000000000000" pitchFamily="2" charset="-78"/>
              </a:rPr>
              <a:t>ف</a:t>
            </a:r>
            <a:r>
              <a:rPr lang="fa-IR" sz="4000" b="1" dirty="0" smtClean="0">
                <a:cs typeface="B Badr" panose="00000400000000000000" pitchFamily="2" charset="-78"/>
              </a:rPr>
              <a:t>قنامه کلاه ر</a:t>
            </a:r>
            <a:r>
              <a:rPr lang="fa-IR" sz="4000" b="1" dirty="0">
                <a:cs typeface="B Badr" panose="00000400000000000000" pitchFamily="2" charset="-78"/>
              </a:rPr>
              <a:t>ف</a:t>
            </a:r>
            <a:r>
              <a:rPr lang="fa-IR" sz="4000" b="1" dirty="0" smtClean="0">
                <a:cs typeface="B Badr" panose="00000400000000000000" pitchFamily="2" charset="-78"/>
              </a:rPr>
              <a:t>ته و تحریم ها ح</a:t>
            </a:r>
            <a:r>
              <a:rPr lang="fa-IR" sz="4000" b="1" dirty="0">
                <a:cs typeface="B Badr" panose="00000400000000000000" pitchFamily="2" charset="-78"/>
              </a:rPr>
              <a:t>ف</a:t>
            </a:r>
            <a:r>
              <a:rPr lang="fa-IR" sz="4000" b="1" dirty="0" smtClean="0">
                <a:cs typeface="B Badr" panose="00000400000000000000" pitchFamily="2" charset="-78"/>
              </a:rPr>
              <a:t>ظ شده ولی توان هسته ای ایران محدود شده . یعنی خیلی چیزی ها دادیم اما چیزی نگرفتیم .</a:t>
            </a:r>
          </a:p>
          <a:p>
            <a:pPr marL="0" indent="0" algn="r" rtl="1">
              <a:buNone/>
            </a:pPr>
            <a:r>
              <a:rPr lang="fa-IR" sz="4000" b="1" dirty="0" smtClean="0">
                <a:cs typeface="B Badr" panose="00000400000000000000" pitchFamily="2" charset="-78"/>
              </a:rPr>
              <a:t>4- ع</a:t>
            </a:r>
            <a:r>
              <a:rPr lang="fa-IR" sz="4000" b="1" dirty="0">
                <a:cs typeface="B Badr" panose="00000400000000000000" pitchFamily="2" charset="-78"/>
              </a:rPr>
              <a:t>ج</a:t>
            </a:r>
            <a:r>
              <a:rPr lang="fa-IR" sz="4000" b="1" dirty="0" smtClean="0">
                <a:cs typeface="B Badr" panose="00000400000000000000" pitchFamily="2" charset="-78"/>
              </a:rPr>
              <a:t>له ای برای رسیدن به توا</a:t>
            </a:r>
            <a:r>
              <a:rPr lang="fa-IR" sz="4000" b="1" dirty="0">
                <a:cs typeface="B Badr" panose="00000400000000000000" pitchFamily="2" charset="-78"/>
              </a:rPr>
              <a:t>ف</a:t>
            </a:r>
            <a:r>
              <a:rPr lang="fa-IR" sz="4000" b="1" dirty="0" smtClean="0">
                <a:cs typeface="B Badr" panose="00000400000000000000" pitchFamily="2" charset="-78"/>
              </a:rPr>
              <a:t>ق نیست.</a:t>
            </a:r>
          </a:p>
        </p:txBody>
      </p:sp>
    </p:spTree>
    <p:extLst>
      <p:ext uri="{BB962C8B-B14F-4D97-AF65-F5344CB8AC3E}">
        <p14:creationId xmlns:p14="http://schemas.microsoft.com/office/powerpoint/2010/main" val="222868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sz="4000" b="1" dirty="0" smtClean="0">
                <a:cs typeface="B Titr" panose="00000700000000000000" pitchFamily="2" charset="-78"/>
              </a:rPr>
              <a:t>6- </a:t>
            </a:r>
            <a:r>
              <a:rPr lang="fa-IR" sz="4000" b="1" dirty="0">
                <a:cs typeface="B Titr" panose="00000700000000000000" pitchFamily="2" charset="-78"/>
              </a:rPr>
              <a:t>بررسی مواضع تیم رئیسی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4775199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Badr" panose="00000400000000000000" pitchFamily="2" charset="-78"/>
              </a:rPr>
              <a:t>استراتژی خطرناک تیم </a:t>
            </a:r>
            <a:r>
              <a:rPr lang="fa-IR" sz="3200" b="1" dirty="0" smtClean="0">
                <a:cs typeface="B Badr" panose="00000400000000000000" pitchFamily="2" charset="-78"/>
              </a:rPr>
              <a:t>جدید: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      ارائه برگ توان ساخت بمب اتمی در کمتر از </a:t>
            </a:r>
            <a:r>
              <a:rPr lang="fa-IR" sz="3200" b="1" dirty="0">
                <a:cs typeface="B Badr" panose="00000400000000000000" pitchFamily="2" charset="-78"/>
              </a:rPr>
              <a:t>2 ماه</a:t>
            </a:r>
            <a:r>
              <a:rPr lang="fa-IR" sz="3200" b="1" dirty="0" smtClean="0">
                <a:cs typeface="B Badr" panose="00000400000000000000" pitchFamily="2" charset="-78"/>
              </a:rPr>
              <a:t>( تشکیل زنجیره سانتریفیوژی برای </a:t>
            </a:r>
            <a:r>
              <a:rPr lang="fa-IR" sz="3200" b="1" dirty="0">
                <a:cs typeface="B Badr" panose="00000400000000000000" pitchFamily="2" charset="-78"/>
              </a:rPr>
              <a:t>غ</a:t>
            </a:r>
            <a:r>
              <a:rPr lang="fa-IR" sz="3200" b="1" dirty="0" smtClean="0">
                <a:cs typeface="B Badr" panose="00000400000000000000" pitchFamily="2" charset="-78"/>
              </a:rPr>
              <a:t>نی سازی 90% ) روی میز مذاکره.</a:t>
            </a:r>
            <a:endParaRPr lang="fa-IR" sz="3200" b="1" dirty="0">
              <a:cs typeface="B Badr" panose="00000400000000000000" pitchFamily="2" charset="-78"/>
            </a:endParaRP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     بالا </a:t>
            </a:r>
            <a:r>
              <a:rPr lang="fa-IR" sz="3200" b="1" dirty="0">
                <a:cs typeface="B Badr" panose="00000400000000000000" pitchFamily="2" charset="-78"/>
              </a:rPr>
              <a:t>بردن ریسک مذاکره </a:t>
            </a:r>
            <a:r>
              <a:rPr lang="fa-IR" sz="3200" b="1" dirty="0" smtClean="0">
                <a:cs typeface="B Badr" panose="00000400000000000000" pitchFamily="2" charset="-78"/>
              </a:rPr>
              <a:t>با حذف </a:t>
            </a:r>
            <a:r>
              <a:rPr lang="fa-IR" sz="3200" b="1" dirty="0">
                <a:cs typeface="B Badr" panose="00000400000000000000" pitchFamily="2" charset="-78"/>
              </a:rPr>
              <a:t>طرف </a:t>
            </a:r>
            <a:r>
              <a:rPr lang="fa-IR" sz="3200" b="1" dirty="0" smtClean="0">
                <a:cs typeface="B Badr" panose="00000400000000000000" pitchFamily="2" charset="-78"/>
              </a:rPr>
              <a:t>اصلی مذاکرات  در پای میز</a:t>
            </a:r>
          </a:p>
          <a:p>
            <a:pPr algn="r" rtl="1"/>
            <a:r>
              <a:rPr lang="fa-IR" sz="3200" b="1" dirty="0">
                <a:cs typeface="B Badr" panose="00000400000000000000" pitchFamily="2" charset="-78"/>
              </a:rPr>
              <a:t> </a:t>
            </a:r>
            <a:r>
              <a:rPr lang="fa-IR" sz="3200" b="1" dirty="0" smtClean="0">
                <a:cs typeface="B Badr" panose="00000400000000000000" pitchFamily="2" charset="-78"/>
              </a:rPr>
              <a:t>       درخواست امتیاز حداکثری و دادن امتیاز حداقلی(ر</a:t>
            </a:r>
            <a:r>
              <a:rPr lang="fa-IR" sz="3200" b="1" dirty="0">
                <a:cs typeface="B Badr" panose="00000400000000000000" pitchFamily="2" charset="-78"/>
              </a:rPr>
              <a:t>ف</a:t>
            </a:r>
            <a:r>
              <a:rPr lang="fa-IR" sz="3200" b="1" dirty="0" smtClean="0">
                <a:cs typeface="B Badr" panose="00000400000000000000" pitchFamily="2" charset="-78"/>
              </a:rPr>
              <a:t>ع کلیه تحریم هاو راست    آزمایی و ضمانت ا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رایی امریکا در قبال بازگشت به تعهدات برجامی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     کش دادن زمان مذاکرات و طولانی کردن مدت آن</a:t>
            </a:r>
          </a:p>
          <a:p>
            <a:pPr algn="r" rtl="1"/>
            <a:r>
              <a:rPr lang="fa-IR" sz="3200" b="1" u="sng" dirty="0" smtClean="0">
                <a:cs typeface="B Badr" panose="00000400000000000000" pitchFamily="2" charset="-78"/>
              </a:rPr>
              <a:t>نتی</a:t>
            </a:r>
            <a:r>
              <a:rPr lang="fa-IR" sz="3200" b="1" u="sng" dirty="0">
                <a:cs typeface="B Badr" panose="00000400000000000000" pitchFamily="2" charset="-78"/>
              </a:rPr>
              <a:t>ج</a:t>
            </a:r>
            <a:r>
              <a:rPr lang="fa-IR" sz="3200" b="1" u="sng" dirty="0" smtClean="0">
                <a:cs typeface="B Badr" panose="00000400000000000000" pitchFamily="2" charset="-78"/>
              </a:rPr>
              <a:t>ه : کاهش احتمال توا</a:t>
            </a:r>
            <a:r>
              <a:rPr lang="fa-IR" sz="3200" b="1" u="sng" dirty="0">
                <a:cs typeface="B Badr" panose="00000400000000000000" pitchFamily="2" charset="-78"/>
              </a:rPr>
              <a:t>ف</a:t>
            </a:r>
            <a:r>
              <a:rPr lang="fa-IR" sz="3200" b="1" u="sng" dirty="0" smtClean="0">
                <a:cs typeface="B Badr" panose="00000400000000000000" pitchFamily="2" charset="-78"/>
              </a:rPr>
              <a:t>ق نسبت به دوره تیم قدیم و طولانی شدن زمان مذاکره</a:t>
            </a:r>
          </a:p>
          <a:p>
            <a:pPr algn="r" rtl="1"/>
            <a:endParaRPr lang="fa-IR" u="sng" dirty="0" smtClean="0"/>
          </a:p>
        </p:txBody>
      </p:sp>
    </p:spTree>
    <p:extLst>
      <p:ext uri="{BB962C8B-B14F-4D97-AF65-F5344CB8AC3E}">
        <p14:creationId xmlns:p14="http://schemas.microsoft.com/office/powerpoint/2010/main" val="418386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sz="4000" b="1" dirty="0" smtClean="0">
                <a:cs typeface="B Titr" panose="00000700000000000000" pitchFamily="2" charset="-78"/>
              </a:rPr>
              <a:t>6- </a:t>
            </a:r>
            <a:r>
              <a:rPr lang="fa-IR" sz="4000" b="1" dirty="0">
                <a:cs typeface="B Titr" panose="00000700000000000000" pitchFamily="2" charset="-78"/>
              </a:rPr>
              <a:t>بررسی مواضع تیم رئیسی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4663439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ضرر های طولانی شدن مذاکرات: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 1-اکثریت شکننده حزب دمکرات در </a:t>
            </a:r>
            <a:r>
              <a:rPr lang="fa-IR" sz="3200" b="1" dirty="0">
                <a:cs typeface="B Badr" panose="00000400000000000000" pitchFamily="2" charset="-78"/>
              </a:rPr>
              <a:t>کنگره و سنا احتمالا برعکس </a:t>
            </a:r>
            <a:r>
              <a:rPr lang="fa-IR" sz="3200" b="1" dirty="0" smtClean="0">
                <a:cs typeface="B Badr" panose="00000400000000000000" pitchFamily="2" charset="-78"/>
              </a:rPr>
              <a:t>میشود.</a:t>
            </a:r>
            <a:endParaRPr lang="fa-IR" sz="3200" b="1" dirty="0">
              <a:cs typeface="B Badr" panose="00000400000000000000" pitchFamily="2" charset="-78"/>
            </a:endParaRP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 2- قدرت دولت بایدن </a:t>
            </a:r>
            <a:r>
              <a:rPr lang="fa-IR" sz="3200" b="1" dirty="0">
                <a:cs typeface="B Badr" panose="00000400000000000000" pitchFamily="2" charset="-78"/>
              </a:rPr>
              <a:t>ضیف </a:t>
            </a:r>
            <a:r>
              <a:rPr lang="fa-IR" sz="3200" b="1" dirty="0" smtClean="0">
                <a:cs typeface="B Badr" panose="00000400000000000000" pitchFamily="2" charset="-78"/>
              </a:rPr>
              <a:t>تر میشود . طبق </a:t>
            </a:r>
            <a:r>
              <a:rPr lang="fa-IR" sz="3200" b="1" dirty="0">
                <a:cs typeface="B Badr" panose="00000400000000000000" pitchFamily="2" charset="-78"/>
              </a:rPr>
              <a:t>نظرسنجی </a:t>
            </a:r>
            <a:r>
              <a:rPr lang="fa-IR" sz="3200" b="1" dirty="0" smtClean="0">
                <a:cs typeface="B Badr" panose="00000400000000000000" pitchFamily="2" charset="-78"/>
              </a:rPr>
              <a:t>ها محبوبیت بایدن کم شده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  3- احتمال بازگشت ترامپ در دور بعدی انتخابات ریاست 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مهوری زیاد است. در بین 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مهوری خواه ها در نظرسن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ی ها ترامپ از دیگران 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لو تر است .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منافع طولانی شدن مذاکرات: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افزایش ذخایر اورانیوم و کاهش زمان گریز هسته ای که باعث افزایش قدرت چانه زنی میشود.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08885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7- سناریوهای پیش رو و </a:t>
            </a:r>
            <a:r>
              <a:rPr lang="fa-IR" dirty="0" smtClean="0">
                <a:cs typeface="B Titr" panose="00000700000000000000" pitchFamily="2" charset="-78"/>
              </a:rPr>
              <a:t>نتی</a:t>
            </a:r>
            <a:r>
              <a:rPr lang="fa-IR" b="1" dirty="0" smtClean="0">
                <a:cs typeface="B Titr" panose="00000700000000000000" pitchFamily="2" charset="-78"/>
              </a:rPr>
              <a:t>جه </a:t>
            </a:r>
            <a:r>
              <a:rPr lang="fa-IR" b="1" dirty="0" smtClean="0">
                <a:cs typeface="B Titr" panose="00000700000000000000" pitchFamily="2" charset="-78"/>
              </a:rPr>
              <a:t>گیری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2"/>
            <a:ext cx="10789920" cy="4454434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1- </a:t>
            </a:r>
            <a:r>
              <a:rPr lang="fa-IR" sz="3200" b="1" dirty="0">
                <a:cs typeface="B Badr" panose="00000400000000000000" pitchFamily="2" charset="-78"/>
              </a:rPr>
              <a:t>توافق حداقلی مثلا </a:t>
            </a:r>
            <a:r>
              <a:rPr lang="fa-IR" sz="3200" b="1" dirty="0" smtClean="0">
                <a:cs typeface="B Badr" panose="00000400000000000000" pitchFamily="2" charset="-78"/>
              </a:rPr>
              <a:t>بتونیم اورانیوم </a:t>
            </a:r>
            <a:r>
              <a:rPr lang="fa-IR" sz="3200" b="1" dirty="0">
                <a:cs typeface="B Badr" panose="00000400000000000000" pitchFamily="2" charset="-78"/>
              </a:rPr>
              <a:t>غنی </a:t>
            </a:r>
            <a:r>
              <a:rPr lang="fa-IR" sz="3200" b="1" dirty="0" smtClean="0">
                <a:cs typeface="B Badr" panose="00000400000000000000" pitchFamily="2" charset="-78"/>
              </a:rPr>
              <a:t>شده را داخل ایران </a:t>
            </a:r>
            <a:r>
              <a:rPr lang="fa-IR" sz="3200" b="1" dirty="0">
                <a:cs typeface="B Badr" panose="00000400000000000000" pitchFamily="2" charset="-78"/>
              </a:rPr>
              <a:t>حفظ </a:t>
            </a:r>
            <a:r>
              <a:rPr lang="fa-IR" sz="3200" b="1" dirty="0" smtClean="0">
                <a:cs typeface="B Badr" panose="00000400000000000000" pitchFamily="2" charset="-78"/>
              </a:rPr>
              <a:t>کنیم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2- </a:t>
            </a:r>
            <a:r>
              <a:rPr lang="fa-IR" sz="3200" b="1" dirty="0">
                <a:cs typeface="B Badr" panose="00000400000000000000" pitchFamily="2" charset="-78"/>
              </a:rPr>
              <a:t>توافق </a:t>
            </a:r>
            <a:r>
              <a:rPr lang="fa-IR" sz="3200" b="1" dirty="0" smtClean="0">
                <a:cs typeface="B Badr" panose="00000400000000000000" pitchFamily="2" charset="-78"/>
              </a:rPr>
              <a:t>حداکثری مثلا کل توان </a:t>
            </a:r>
            <a:r>
              <a:rPr lang="fa-IR" sz="3200" b="1" dirty="0">
                <a:cs typeface="B Badr" panose="00000400000000000000" pitchFamily="2" charset="-78"/>
              </a:rPr>
              <a:t>غنی </a:t>
            </a:r>
            <a:r>
              <a:rPr lang="fa-IR" sz="3200" b="1" dirty="0" smtClean="0">
                <a:cs typeface="B Badr" panose="00000400000000000000" pitchFamily="2" charset="-78"/>
              </a:rPr>
              <a:t>سازی را بدیم تکنولوژی بگیریم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3- احیای برجام بدون قید و شرط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4- </a:t>
            </a:r>
            <a:r>
              <a:rPr lang="fa-IR" sz="3200" b="1" dirty="0">
                <a:cs typeface="B Badr" panose="00000400000000000000" pitchFamily="2" charset="-78"/>
              </a:rPr>
              <a:t>حفظ </a:t>
            </a:r>
            <a:r>
              <a:rPr lang="fa-IR" sz="3200" b="1" dirty="0" smtClean="0">
                <a:cs typeface="B Badr" panose="00000400000000000000" pitchFamily="2" charset="-78"/>
              </a:rPr>
              <a:t>شرایط موجود یعنی ایران به </a:t>
            </a:r>
            <a:r>
              <a:rPr lang="fa-IR" sz="3200" b="1" dirty="0">
                <a:cs typeface="B Badr" panose="00000400000000000000" pitchFamily="2" charset="-78"/>
              </a:rPr>
              <a:t>کار جاری </a:t>
            </a:r>
            <a:r>
              <a:rPr lang="fa-IR" sz="3200" b="1" dirty="0" smtClean="0">
                <a:cs typeface="B Badr" panose="00000400000000000000" pitchFamily="2" charset="-78"/>
              </a:rPr>
              <a:t>خودش ادامه دهد و امریکا هم همینطور.</a:t>
            </a:r>
          </a:p>
          <a:p>
            <a:pPr algn="r" rtl="1"/>
            <a:r>
              <a:rPr lang="fa-IR" sz="3200" b="1" dirty="0">
                <a:cs typeface="B Badr" panose="00000400000000000000" pitchFamily="2" charset="-78"/>
              </a:rPr>
              <a:t>5- </a:t>
            </a:r>
            <a:r>
              <a:rPr lang="fa-IR" sz="3200" b="1" u="sng" dirty="0">
                <a:cs typeface="B Badr" panose="00000400000000000000" pitchFamily="2" charset="-78"/>
              </a:rPr>
              <a:t>توافق </a:t>
            </a:r>
            <a:r>
              <a:rPr lang="fa-IR" sz="3200" b="1" u="sng" dirty="0" smtClean="0">
                <a:cs typeface="B Badr" panose="00000400000000000000" pitchFamily="2" charset="-78"/>
              </a:rPr>
              <a:t>موقت صورت گیرد و بصورت گام به گام به پیش برود.</a:t>
            </a: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6-ایران قید ر</a:t>
            </a:r>
            <a:r>
              <a:rPr lang="fa-IR" sz="3200" b="1" dirty="0">
                <a:cs typeface="B Badr" panose="00000400000000000000" pitchFamily="2" charset="-78"/>
              </a:rPr>
              <a:t>ف</a:t>
            </a:r>
            <a:r>
              <a:rPr lang="fa-IR" sz="3200" b="1" dirty="0" smtClean="0">
                <a:cs typeface="B Badr" panose="00000400000000000000" pitchFamily="2" charset="-78"/>
              </a:rPr>
              <a:t>ع تحریم ها را بزند و برود سرا</a:t>
            </a:r>
            <a:r>
              <a:rPr lang="fa-IR" sz="3200" b="1" dirty="0">
                <a:cs typeface="B Badr" panose="00000400000000000000" pitchFamily="2" charset="-78"/>
              </a:rPr>
              <a:t>غ</a:t>
            </a:r>
            <a:r>
              <a:rPr lang="fa-IR" sz="3200" b="1" dirty="0" smtClean="0">
                <a:cs typeface="B Badr" panose="00000400000000000000" pitchFamily="2" charset="-78"/>
              </a:rPr>
              <a:t> ت</a:t>
            </a:r>
            <a:r>
              <a:rPr lang="fa-IR" sz="3200" b="1" dirty="0">
                <a:cs typeface="B Badr" panose="00000400000000000000" pitchFamily="2" charset="-78"/>
              </a:rPr>
              <a:t>ج</a:t>
            </a:r>
            <a:r>
              <a:rPr lang="fa-IR" sz="3200" b="1" dirty="0" smtClean="0">
                <a:cs typeface="B Badr" panose="00000400000000000000" pitchFamily="2" charset="-78"/>
              </a:rPr>
              <a:t>دید ساختار اقتصادی برای ر</a:t>
            </a:r>
            <a:r>
              <a:rPr lang="fa-IR" sz="3200" b="1" u="sng" dirty="0">
                <a:cs typeface="B Badr" panose="00000400000000000000" pitchFamily="2" charset="-78"/>
              </a:rPr>
              <a:t>ف</a:t>
            </a:r>
            <a:r>
              <a:rPr lang="fa-IR" sz="3200" b="1" dirty="0" smtClean="0">
                <a:cs typeface="B Badr" panose="00000400000000000000" pitchFamily="2" charset="-78"/>
              </a:rPr>
              <a:t>ع مشکلات </a:t>
            </a:r>
            <a:r>
              <a:rPr lang="fa-IR" sz="3200" b="1" dirty="0" smtClean="0">
                <a:cs typeface="B Badr" panose="00000400000000000000" pitchFamily="2" charset="-78"/>
              </a:rPr>
              <a:t>اقتصادی</a:t>
            </a:r>
            <a:endParaRPr lang="en-US" sz="32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7- ایران برود به سمت ساخت و تست بمب هسته ای</a:t>
            </a:r>
            <a:endParaRPr lang="fa-IR" sz="3200" b="1" dirty="0" smtClean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50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7- سناریوهای پیش رو و </a:t>
            </a:r>
            <a:r>
              <a:rPr lang="fa-IR" dirty="0" smtClean="0">
                <a:cs typeface="B Titr" panose="00000700000000000000" pitchFamily="2" charset="-78"/>
              </a:rPr>
              <a:t>نتی</a:t>
            </a:r>
            <a:r>
              <a:rPr lang="fa-IR" b="1" dirty="0" smtClean="0">
                <a:cs typeface="B Titr" panose="00000700000000000000" pitchFamily="2" charset="-78"/>
              </a:rPr>
              <a:t>جه </a:t>
            </a:r>
            <a:r>
              <a:rPr lang="fa-IR" b="1" dirty="0" smtClean="0">
                <a:cs typeface="B Titr" panose="00000700000000000000" pitchFamily="2" charset="-78"/>
              </a:rPr>
              <a:t>گیری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2"/>
            <a:ext cx="10789920" cy="4454434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sz="3200" b="1" dirty="0" smtClean="0">
                <a:cs typeface="B Badr" panose="00000400000000000000" pitchFamily="2" charset="-78"/>
              </a:rPr>
              <a:t>احتمال اینکه ایران برود به سمت ساخت و تست بمب هسته ای:</a:t>
            </a:r>
          </a:p>
          <a:p>
            <a:pPr marL="0" indent="0" algn="r">
              <a:buNone/>
            </a:pPr>
            <a:r>
              <a:rPr lang="fa-IR" sz="3200" b="1" dirty="0" smtClean="0">
                <a:cs typeface="B Badr" panose="00000400000000000000" pitchFamily="2" charset="-78"/>
              </a:rPr>
              <a:t>  مقاله کنت والز در سال 2012 </a:t>
            </a:r>
            <a:r>
              <a:rPr lang="fa-IR" sz="3200" b="1" dirty="0">
                <a:cs typeface="B Badr" panose="00000400000000000000" pitchFamily="2" charset="-78"/>
              </a:rPr>
              <a:t>در فارین </a:t>
            </a:r>
            <a:r>
              <a:rPr lang="fa-IR" sz="3200" b="1" dirty="0" smtClean="0">
                <a:cs typeface="B Badr" panose="00000400000000000000" pitchFamily="2" charset="-78"/>
              </a:rPr>
              <a:t>افیرز</a:t>
            </a:r>
            <a:endParaRPr lang="en-US" sz="3200" dirty="0"/>
          </a:p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Why Iran Should Get the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Bomb ;</a:t>
            </a:r>
            <a:r>
              <a:rPr lang="en-US" sz="3200" u="sng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KN Waltz · 2012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Nuclear Balance Would Mean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Sabili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مقاله </a:t>
            </a:r>
            <a:r>
              <a:rPr lang="fa-IR" sz="3200" dirty="0">
                <a:cs typeface="B Nazanin" panose="00000400000000000000" pitchFamily="2" charset="-78"/>
              </a:rPr>
              <a:t> اخیر </a:t>
            </a:r>
            <a:r>
              <a:rPr lang="fa-IR" sz="3200" dirty="0" smtClean="0">
                <a:cs typeface="B Nazanin" panose="00000400000000000000" pitchFamily="2" charset="-78"/>
              </a:rPr>
              <a:t> توماس</a:t>
            </a:r>
            <a:r>
              <a:rPr lang="en-US" sz="3200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فر</a:t>
            </a:r>
            <a:r>
              <a:rPr lang="fa-IR" sz="3200" dirty="0" smtClean="0">
                <a:cs typeface="B Nazanin" panose="00000400000000000000" pitchFamily="2" charset="-78"/>
              </a:rPr>
              <a:t>یدمن در نیورک تامیز: </a:t>
            </a:r>
          </a:p>
          <a:p>
            <a:pPr marL="0" indent="0" rtl="1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Trump's Iran Policy Has Become a Disaster for the US and Israel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مقاله توماس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ماه مهر </a:t>
            </a:r>
            <a:r>
              <a:rPr lang="fa-IR" sz="3200" b="1" dirty="0">
                <a:cs typeface="B Nazanin" panose="00000400000000000000" pitchFamily="2" charset="-78"/>
              </a:rPr>
              <a:t>فر</a:t>
            </a:r>
            <a:r>
              <a:rPr lang="fa-IR" sz="3200" dirty="0">
                <a:cs typeface="B Nazanin" panose="00000400000000000000" pitchFamily="2" charset="-78"/>
              </a:rPr>
              <a:t>یدمن در نیورک </a:t>
            </a:r>
            <a:r>
              <a:rPr lang="fa-IR" sz="3200" dirty="0" smtClean="0">
                <a:cs typeface="B Nazanin" panose="00000400000000000000" pitchFamily="2" charset="-78"/>
              </a:rPr>
              <a:t>تامیز 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hlinkClick r:id="rId4"/>
              </a:rPr>
              <a:t/>
            </a:r>
            <a:br>
              <a:rPr lang="en-US" sz="3200" dirty="0">
                <a:hlinkClick r:id="rId4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 Scary Energy Winter Is Coming. Don't Blame the Greens.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/>
            </a:r>
            <a:br>
              <a:rPr lang="en-US" sz="3200" dirty="0">
                <a:hlinkClick r:id="rId2"/>
              </a:rPr>
            </a:br>
            <a:r>
              <a:rPr lang="fa-IR" sz="2800" b="1" u="sng" dirty="0" smtClean="0">
                <a:cs typeface="B Titr" panose="00000700000000000000" pitchFamily="2" charset="-78"/>
              </a:rPr>
              <a:t>پایان</a:t>
            </a:r>
            <a:endParaRPr lang="en-US" sz="2800" b="1" u="sng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969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سر</a:t>
            </a:r>
            <a:r>
              <a:rPr lang="fa-IR" sz="4400" b="1" dirty="0" smtClean="0">
                <a:cs typeface="B Titr" panose="00000700000000000000" pitchFamily="2" charset="-78"/>
              </a:rPr>
              <a:t>فصل</a:t>
            </a:r>
            <a:r>
              <a:rPr lang="fa-IR" dirty="0" smtClean="0">
                <a:cs typeface="B Titr" panose="00000700000000000000" pitchFamily="2" charset="-78"/>
              </a:rPr>
              <a:t> های پروژه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رئوس مطالب :</a:t>
            </a:r>
            <a:endParaRPr lang="fa-IR" sz="2800" b="1" dirty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>
                <a:cs typeface="B Titr" panose="00000700000000000000" pitchFamily="2" charset="-78"/>
              </a:rPr>
              <a:t>1- مرور اجمالی گذشته </a:t>
            </a:r>
            <a:r>
              <a:rPr lang="fa-IR" sz="2800" b="1" dirty="0" smtClean="0">
                <a:cs typeface="B Titr" panose="00000700000000000000" pitchFamily="2" charset="-78"/>
              </a:rPr>
              <a:t>برجام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2- </a:t>
            </a:r>
            <a:r>
              <a:rPr lang="fa-IR" sz="2800" b="1" dirty="0">
                <a:cs typeface="B Titr" panose="00000700000000000000" pitchFamily="2" charset="-78"/>
              </a:rPr>
              <a:t>مشکلات برجام از منظر کلی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3- </a:t>
            </a:r>
            <a:r>
              <a:rPr lang="fa-IR" sz="2800" b="1" dirty="0">
                <a:cs typeface="B Titr" panose="00000700000000000000" pitchFamily="2" charset="-78"/>
              </a:rPr>
              <a:t>موانع احیای برجام </a:t>
            </a:r>
            <a:r>
              <a:rPr lang="fa-IR" sz="2800" b="1" dirty="0" smtClean="0">
                <a:cs typeface="B Titr" panose="00000700000000000000" pitchFamily="2" charset="-78"/>
              </a:rPr>
              <a:t>در اواخر دولت روحانی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4- </a:t>
            </a:r>
            <a:r>
              <a:rPr lang="fa-IR" sz="2800" b="1" dirty="0">
                <a:cs typeface="B Titr" panose="00000700000000000000" pitchFamily="2" charset="-78"/>
              </a:rPr>
              <a:t>فرق بین تیم مذاکره کننده دولت های روحانی و رئیسی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5- </a:t>
            </a:r>
            <a:r>
              <a:rPr lang="fa-IR" sz="2800" b="1" dirty="0">
                <a:cs typeface="B Titr" panose="00000700000000000000" pitchFamily="2" charset="-78"/>
              </a:rPr>
              <a:t>بررسی مواضع تیم </a:t>
            </a:r>
            <a:r>
              <a:rPr lang="fa-IR" sz="2800" b="1" dirty="0" smtClean="0">
                <a:cs typeface="B Titr" panose="00000700000000000000" pitchFamily="2" charset="-78"/>
              </a:rPr>
              <a:t>بایدن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6- </a:t>
            </a:r>
            <a:r>
              <a:rPr lang="fa-IR" sz="2800" b="1" dirty="0">
                <a:cs typeface="B Titr" panose="00000700000000000000" pitchFamily="2" charset="-78"/>
              </a:rPr>
              <a:t>بررسی مواضع تیم ایران در دوره جدید.</a:t>
            </a:r>
          </a:p>
          <a:p>
            <a:pPr algn="r" rtl="1"/>
            <a:r>
              <a:rPr lang="fa-IR" sz="2800" b="1" dirty="0" smtClean="0">
                <a:cs typeface="B Titr" panose="00000700000000000000" pitchFamily="2" charset="-78"/>
              </a:rPr>
              <a:t>7- </a:t>
            </a:r>
            <a:r>
              <a:rPr lang="fa-IR" sz="2800" b="1" dirty="0">
                <a:cs typeface="B Titr" panose="00000700000000000000" pitchFamily="2" charset="-78"/>
              </a:rPr>
              <a:t>جمع بندی و نتیجه گیری</a:t>
            </a:r>
            <a:endParaRPr lang="en-US" sz="36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78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1- مرور اجمالی گذشته برجام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 b="1" dirty="0">
                <a:cs typeface="B Badr" panose="00000400000000000000" pitchFamily="2" charset="-78"/>
              </a:rPr>
              <a:t>1- اجرای برجام </a:t>
            </a:r>
            <a:r>
              <a:rPr lang="fa-IR" sz="2800" b="1" dirty="0" smtClean="0">
                <a:cs typeface="B Badr" panose="00000400000000000000" pitchFamily="2" charset="-78"/>
              </a:rPr>
              <a:t>در سال 1394 شمسی و یا 2015 میلادی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 لغو </a:t>
            </a:r>
            <a:r>
              <a:rPr lang="fa-IR" sz="2800" b="1" dirty="0" smtClean="0">
                <a:cs typeface="B Badr" panose="00000400000000000000" pitchFamily="2" charset="-78"/>
              </a:rPr>
              <a:t>تحریم های سنگین و آزاد شدن دارایی های ارزی ایران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3- اجرای </a:t>
            </a:r>
            <a:r>
              <a:rPr lang="fa-IR" sz="2800" b="1" dirty="0" smtClean="0">
                <a:cs typeface="B Badr" panose="00000400000000000000" pitchFamily="2" charset="-78"/>
              </a:rPr>
              <a:t>نیم </a:t>
            </a:r>
            <a:r>
              <a:rPr lang="fa-IR" sz="2800" b="1" dirty="0">
                <a:cs typeface="B Badr" panose="00000400000000000000" pitchFamily="2" charset="-78"/>
              </a:rPr>
              <a:t>بند رفع </a:t>
            </a:r>
            <a:r>
              <a:rPr lang="fa-IR" sz="2800" b="1" dirty="0" smtClean="0">
                <a:cs typeface="B Badr" panose="00000400000000000000" pitchFamily="2" charset="-78"/>
              </a:rPr>
              <a:t>تحریم ها و مبادلات بانکی در زمان اوباما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4- شروع دوران </a:t>
            </a:r>
            <a:r>
              <a:rPr lang="fa-IR" sz="2800" b="1" dirty="0">
                <a:cs typeface="B Badr" panose="00000400000000000000" pitchFamily="2" charset="-78"/>
              </a:rPr>
              <a:t>ریاست جمهوری </a:t>
            </a:r>
            <a:r>
              <a:rPr lang="fa-IR" sz="2800" b="1" dirty="0" smtClean="0">
                <a:cs typeface="B Badr" panose="00000400000000000000" pitchFamily="2" charset="-78"/>
              </a:rPr>
              <a:t>ترامپ و زیرپا </a:t>
            </a:r>
            <a:r>
              <a:rPr lang="fa-IR" sz="2800" b="1" dirty="0">
                <a:cs typeface="B Badr" panose="00000400000000000000" pitchFamily="2" charset="-78"/>
              </a:rPr>
              <a:t>گذاشتن برجام و آغاز </a:t>
            </a:r>
            <a:r>
              <a:rPr lang="fa-IR" sz="2800" b="1" dirty="0" smtClean="0">
                <a:cs typeface="B Badr" panose="00000400000000000000" pitchFamily="2" charset="-78"/>
              </a:rPr>
              <a:t>تحریم های بی سابقه و شدید </a:t>
            </a:r>
            <a:r>
              <a:rPr lang="fa-IR" sz="2800" b="1" dirty="0">
                <a:cs typeface="B Badr" panose="00000400000000000000" pitchFamily="2" charset="-78"/>
              </a:rPr>
              <a:t>و </a:t>
            </a:r>
            <a:r>
              <a:rPr lang="fa-IR" sz="2800" b="1" dirty="0" smtClean="0">
                <a:cs typeface="B Badr" panose="00000400000000000000" pitchFamily="2" charset="-78"/>
              </a:rPr>
              <a:t>اعلام تجدید نظر </a:t>
            </a:r>
            <a:r>
              <a:rPr lang="fa-IR" sz="2800" b="1" dirty="0">
                <a:cs typeface="B Badr" panose="00000400000000000000" pitchFamily="2" charset="-78"/>
              </a:rPr>
              <a:t>در برجام</a:t>
            </a:r>
            <a:endParaRPr lang="fa-IR" sz="28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5- انتخاب بایدن </a:t>
            </a:r>
            <a:r>
              <a:rPr lang="fa-IR" sz="2800" b="1" dirty="0">
                <a:cs typeface="B Badr" panose="00000400000000000000" pitchFamily="2" charset="-78"/>
              </a:rPr>
              <a:t>و آغاز احیای برجام </a:t>
            </a:r>
            <a:endParaRPr lang="fa-IR" sz="28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 6-دلایل احتمال </a:t>
            </a:r>
            <a:r>
              <a:rPr lang="fa-IR" sz="2800" b="1" dirty="0">
                <a:cs typeface="B Badr" panose="00000400000000000000" pitchFamily="2" charset="-78"/>
              </a:rPr>
              <a:t>احیای برجام</a:t>
            </a:r>
            <a:endParaRPr lang="fa-IR" sz="28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      6.1  ترس امریکا از کوتاه شدن زمان گریز هسته ای ایران به سمت بمب هسته ای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      6.2 ترس ایران از بازگشت قطعنامه های شورای امنیت و </a:t>
            </a:r>
            <a:r>
              <a:rPr lang="fa-IR" sz="2800" b="1" dirty="0">
                <a:cs typeface="B Badr" panose="00000400000000000000" pitchFamily="2" charset="-78"/>
              </a:rPr>
              <a:t>قرار گرفتن </a:t>
            </a:r>
            <a:r>
              <a:rPr lang="fa-IR" sz="2800" b="1" dirty="0" smtClean="0">
                <a:cs typeface="B Badr" panose="00000400000000000000" pitchFamily="2" charset="-78"/>
              </a:rPr>
              <a:t>در </a:t>
            </a:r>
            <a:r>
              <a:rPr lang="fa-IR" sz="2800" b="1" dirty="0">
                <a:cs typeface="B Badr" panose="00000400000000000000" pitchFamily="2" charset="-78"/>
              </a:rPr>
              <a:t>زیر فصل هفت </a:t>
            </a:r>
            <a:r>
              <a:rPr lang="fa-IR" sz="2800" b="1" dirty="0" smtClean="0">
                <a:cs typeface="B Badr" panose="00000400000000000000" pitchFamily="2" charset="-78"/>
              </a:rPr>
              <a:t>و      ایجاد شرایط حاد اقتصادی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2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9693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 2- مشکلات </a:t>
            </a:r>
            <a:r>
              <a:rPr lang="fa-IR" dirty="0">
                <a:cs typeface="B Titr" panose="00000700000000000000" pitchFamily="2" charset="-78"/>
              </a:rPr>
              <a:t>کلی برجام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نقاط قوت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1- </a:t>
            </a:r>
            <a:r>
              <a:rPr lang="fa-IR" sz="2800" b="1" dirty="0">
                <a:cs typeface="B Badr" panose="00000400000000000000" pitchFamily="2" charset="-78"/>
              </a:rPr>
              <a:t>لغو </a:t>
            </a:r>
            <a:r>
              <a:rPr lang="fa-IR" sz="2800" b="1" dirty="0" smtClean="0">
                <a:cs typeface="B Badr" panose="00000400000000000000" pitchFamily="2" charset="-78"/>
              </a:rPr>
              <a:t>تحریم های مرتبط </a:t>
            </a:r>
            <a:r>
              <a:rPr lang="fa-IR" sz="2800" b="1" dirty="0">
                <a:cs typeface="B Badr" panose="00000400000000000000" pitchFamily="2" charset="-78"/>
              </a:rPr>
              <a:t>با فعالیت </a:t>
            </a:r>
            <a:r>
              <a:rPr lang="fa-IR" sz="2800" b="1" dirty="0" smtClean="0">
                <a:cs typeface="B Badr" panose="00000400000000000000" pitchFamily="2" charset="-78"/>
              </a:rPr>
              <a:t>های هسته ای ایران در سازمان ملل و شورای امنیت بخصوص 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صل ه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ت منشور سازمان ملل و ر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ع سایه 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نگ 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 عدم </a:t>
            </a:r>
            <a:r>
              <a:rPr lang="fa-IR" sz="2800" b="1" dirty="0" smtClean="0">
                <a:cs typeface="B Badr" panose="00000400000000000000" pitchFamily="2" charset="-78"/>
              </a:rPr>
              <a:t>اجازه به عضو خاطی یعنی امریکا در بازگرداندن تحریم ها مثل تلاش برای ل</a:t>
            </a:r>
            <a:r>
              <a:rPr lang="fa-IR" sz="2800" b="1" dirty="0">
                <a:cs typeface="B Badr" panose="00000400000000000000" pitchFamily="2" charset="-78"/>
              </a:rPr>
              <a:t>غ</a:t>
            </a:r>
            <a:r>
              <a:rPr lang="fa-IR" sz="2800" b="1" dirty="0" smtClean="0">
                <a:cs typeface="B Badr" panose="00000400000000000000" pitchFamily="2" charset="-78"/>
              </a:rPr>
              <a:t>و قرارداد های تسلیحاتی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3- </a:t>
            </a:r>
            <a:r>
              <a:rPr lang="fa-IR" sz="2800" b="1" dirty="0" smtClean="0">
                <a:cs typeface="B Badr" panose="00000400000000000000" pitchFamily="2" charset="-78"/>
              </a:rPr>
              <a:t>ایجاد ترک در اجماع جهانی علیه ایران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نقاط ضعف</a:t>
            </a:r>
            <a:endParaRPr lang="fa-IR" sz="28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1- عدم ضمانت اجرایی انجام تعهدات طرفین. باز بودن راه های </a:t>
            </a:r>
            <a:r>
              <a:rPr lang="fa-IR" sz="2800" b="1" dirty="0">
                <a:cs typeface="B Badr" panose="00000400000000000000" pitchFamily="2" charset="-78"/>
              </a:rPr>
              <a:t>بهانه جویی عدم انجام </a:t>
            </a:r>
            <a:r>
              <a:rPr lang="fa-IR" sz="2800" b="1" dirty="0" smtClean="0">
                <a:cs typeface="B Badr" panose="00000400000000000000" pitchFamily="2" charset="-78"/>
              </a:rPr>
              <a:t>تعهدات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 عدم پایداری </a:t>
            </a:r>
            <a:r>
              <a:rPr lang="fa-IR" sz="2800" b="1" dirty="0" smtClean="0">
                <a:cs typeface="B Badr" panose="00000400000000000000" pitchFamily="2" charset="-78"/>
              </a:rPr>
              <a:t>و یا پیوستگی زمانی </a:t>
            </a:r>
            <a:r>
              <a:rPr lang="fa-IR" sz="2800" b="1" dirty="0">
                <a:cs typeface="B Badr" panose="00000400000000000000" pitchFamily="2" charset="-78"/>
              </a:rPr>
              <a:t>در </a:t>
            </a:r>
            <a:r>
              <a:rPr lang="fa-IR" sz="2800" b="1" dirty="0" smtClean="0">
                <a:cs typeface="B Badr" panose="00000400000000000000" pitchFamily="2" charset="-78"/>
              </a:rPr>
              <a:t>انجام تعهدات طر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ین 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3- باقی ماندن مشکلات مبارزه با پول شویی و اعتبارات بانکی که عملا ر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ع تحریم مشکل دار میشود</a:t>
            </a:r>
          </a:p>
          <a:p>
            <a:pPr algn="ctr" rtl="1"/>
            <a:r>
              <a:rPr lang="fa-IR" sz="2800" b="1" u="sng" dirty="0" smtClean="0">
                <a:cs typeface="B Titr" panose="00000700000000000000" pitchFamily="2" charset="-78"/>
              </a:rPr>
              <a:t>نتیجه : نه میشود کناراش گذاشت نه میتوان از آن درست بهره برداری کرد</a:t>
            </a:r>
          </a:p>
        </p:txBody>
      </p:sp>
    </p:spTree>
    <p:extLst>
      <p:ext uri="{BB962C8B-B14F-4D97-AF65-F5344CB8AC3E}">
        <p14:creationId xmlns:p14="http://schemas.microsoft.com/office/powerpoint/2010/main" val="409052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3- </a:t>
            </a:r>
            <a:r>
              <a:rPr lang="fa-IR" dirty="0">
                <a:cs typeface="B Titr" panose="00000700000000000000" pitchFamily="2" charset="-78"/>
              </a:rPr>
              <a:t>موانع احیای برجام در </a:t>
            </a:r>
            <a:r>
              <a:rPr lang="fa-IR" dirty="0" smtClean="0">
                <a:cs typeface="B Titr" panose="00000700000000000000" pitchFamily="2" charset="-78"/>
              </a:rPr>
              <a:t>اواخر دولت  </a:t>
            </a:r>
            <a:r>
              <a:rPr lang="fa-IR" dirty="0">
                <a:cs typeface="B Titr" panose="00000700000000000000" pitchFamily="2" charset="-78"/>
              </a:rPr>
              <a:t>روحانی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sz="2800" b="1" dirty="0">
                <a:cs typeface="B Badr" panose="00000400000000000000" pitchFamily="2" charset="-78"/>
              </a:rPr>
              <a:t>1- </a:t>
            </a:r>
            <a:r>
              <a:rPr lang="fa-IR" sz="2800" b="1" dirty="0" smtClean="0">
                <a:cs typeface="B Badr" panose="00000400000000000000" pitchFamily="2" charset="-78"/>
              </a:rPr>
              <a:t>تعلل بایدن در بازگشت بدون قید و شرط به بر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ام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2-</a:t>
            </a:r>
            <a:r>
              <a:rPr lang="fa-IR" sz="2200" b="1" dirty="0" smtClean="0">
                <a:cs typeface="B Badr" panose="00000400000000000000" pitchFamily="2" charset="-78"/>
              </a:rPr>
              <a:t>تصویب قانون کاتسا در کنگره توسط دولت ترامپ(</a:t>
            </a:r>
            <a:r>
              <a:rPr lang="fa-IR" sz="2200" b="1" dirty="0">
                <a:cs typeface="B Badr" panose="00000400000000000000" pitchFamily="2" charset="-78"/>
              </a:rPr>
              <a:t>قانون مقابله با دشمنان آمریکا از طریق </a:t>
            </a:r>
            <a:r>
              <a:rPr lang="fa-IR" sz="2200" b="1" dirty="0" smtClean="0">
                <a:cs typeface="B Badr" panose="00000400000000000000" pitchFamily="2" charset="-78"/>
              </a:rPr>
              <a:t>تحریم‌ها) </a:t>
            </a:r>
            <a:r>
              <a:rPr lang="en-US" sz="2200" b="1" dirty="0" smtClean="0">
                <a:cs typeface="B Badr" panose="00000400000000000000" pitchFamily="2" charset="-78"/>
              </a:rPr>
              <a:t>Countering </a:t>
            </a:r>
            <a:r>
              <a:rPr lang="en-US" sz="2200" b="1" dirty="0">
                <a:cs typeface="B Badr" panose="00000400000000000000" pitchFamily="2" charset="-78"/>
              </a:rPr>
              <a:t>America’s Adversaries Through Sanctions Act (H.R. 3364</a:t>
            </a:r>
            <a:r>
              <a:rPr lang="en-US" sz="2200" b="1" dirty="0" smtClean="0">
                <a:cs typeface="B Badr" panose="00000400000000000000" pitchFamily="2" charset="-78"/>
              </a:rPr>
              <a:t>)</a:t>
            </a:r>
            <a:endParaRPr lang="fa-IR" sz="22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3- تصویب قوانین ضد بر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امی مختل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 در مجلس از 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مله </a:t>
            </a:r>
            <a:r>
              <a:rPr lang="fa-IR" sz="2800" b="1" u="sng" dirty="0" smtClean="0">
                <a:cs typeface="B Badr" panose="00000400000000000000" pitchFamily="2" charset="-78"/>
              </a:rPr>
              <a:t>قطع دسترسی دوربین های آژانس </a:t>
            </a:r>
            <a:r>
              <a:rPr lang="fa-IR" sz="2800" b="1" dirty="0" smtClean="0">
                <a:cs typeface="B Badr" panose="00000400000000000000" pitchFamily="2" charset="-78"/>
              </a:rPr>
              <a:t>بین المللی انرژی اتمی  نسبت به فعالیت های هسته ای ایران و شرط </a:t>
            </a:r>
            <a:r>
              <a:rPr lang="fa-IR" sz="2800" b="1" u="sng" dirty="0">
                <a:cs typeface="B Badr" panose="00000400000000000000" pitchFamily="2" charset="-78"/>
              </a:rPr>
              <a:t>لغو </a:t>
            </a:r>
            <a:r>
              <a:rPr lang="fa-IR" sz="2800" b="1" u="sng" dirty="0" smtClean="0">
                <a:cs typeface="B Badr" panose="00000400000000000000" pitchFamily="2" charset="-78"/>
              </a:rPr>
              <a:t>کلیه تحریم ها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4-کاهش تعهدات بر</a:t>
            </a:r>
            <a:r>
              <a:rPr lang="fa-IR" sz="2800" b="1" dirty="0">
                <a:cs typeface="B Badr" panose="00000400000000000000" pitchFamily="2" charset="-78"/>
              </a:rPr>
              <a:t>ج</a:t>
            </a:r>
            <a:r>
              <a:rPr lang="fa-IR" sz="2800" b="1" dirty="0" smtClean="0">
                <a:cs typeface="B Badr" panose="00000400000000000000" pitchFamily="2" charset="-78"/>
              </a:rPr>
              <a:t>امی ایران از </a:t>
            </a:r>
            <a:r>
              <a:rPr lang="fa-IR" sz="2800" b="1" u="sng" dirty="0">
                <a:cs typeface="B Badr" panose="00000400000000000000" pitchFamily="2" charset="-78"/>
              </a:rPr>
              <a:t>ج</a:t>
            </a:r>
            <a:r>
              <a:rPr lang="fa-IR" sz="2800" b="1" u="sng" dirty="0" smtClean="0">
                <a:cs typeface="B Badr" panose="00000400000000000000" pitchFamily="2" charset="-78"/>
              </a:rPr>
              <a:t>مله ا</a:t>
            </a:r>
            <a:r>
              <a:rPr lang="fa-IR" sz="2800" b="1" u="sng" dirty="0">
                <a:cs typeface="B Badr" panose="00000400000000000000" pitchFamily="2" charset="-78"/>
              </a:rPr>
              <a:t>ف</a:t>
            </a:r>
            <a:r>
              <a:rPr lang="fa-IR" sz="2800" b="1" u="sng" dirty="0" smtClean="0">
                <a:cs typeface="B Badr" panose="00000400000000000000" pitchFamily="2" charset="-78"/>
              </a:rPr>
              <a:t>زایش ذخایر اورانیوئم غنی شده </a:t>
            </a:r>
            <a:r>
              <a:rPr lang="fa-IR" sz="2800" b="1" dirty="0" smtClean="0">
                <a:cs typeface="B Badr" panose="00000400000000000000" pitchFamily="2" charset="-78"/>
              </a:rPr>
              <a:t>و  </a:t>
            </a:r>
            <a:r>
              <a:rPr lang="fa-IR" sz="2800" b="1" u="sng" dirty="0" smtClean="0">
                <a:cs typeface="B Badr" panose="00000400000000000000" pitchFamily="2" charset="-78"/>
              </a:rPr>
              <a:t>غنی سازی 20% و %60</a:t>
            </a:r>
            <a:r>
              <a:rPr lang="fa-IR" sz="2800" b="1" dirty="0" smtClean="0">
                <a:cs typeface="B Badr" panose="00000400000000000000" pitchFamily="2" charset="-78"/>
              </a:rPr>
              <a:t> و تولید </a:t>
            </a:r>
            <a:r>
              <a:rPr lang="fa-IR" sz="2800" b="1" u="sng" dirty="0" smtClean="0">
                <a:cs typeface="B Badr" panose="00000400000000000000" pitchFamily="2" charset="-78"/>
              </a:rPr>
              <a:t>اورانیوم غنی</a:t>
            </a:r>
            <a:r>
              <a:rPr lang="fa-IR" sz="2800" u="sng" dirty="0" smtClean="0">
                <a:cs typeface="B Badr" panose="00000400000000000000" pitchFamily="2" charset="-78"/>
              </a:rPr>
              <a:t> </a:t>
            </a:r>
            <a:r>
              <a:rPr lang="fa-IR" sz="2800" b="1" u="sng" dirty="0" smtClean="0">
                <a:cs typeface="B Badr" panose="00000400000000000000" pitchFamily="2" charset="-78"/>
              </a:rPr>
              <a:t>شده فلزی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5- 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عایت های ضد برجامی اسرائیل از جمله ترور شهید 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خری زاده و انفجار در سوله تولید سانتریفیوژها ؟ و ...</a:t>
            </a:r>
          </a:p>
          <a:p>
            <a:pPr algn="r" rtl="1"/>
            <a:r>
              <a:rPr lang="fa-IR" sz="3600" b="1" u="sng" dirty="0" smtClean="0">
                <a:solidFill>
                  <a:srgbClr val="00B0F0"/>
                </a:solidFill>
                <a:cs typeface="B Badr" panose="00000400000000000000" pitchFamily="2" charset="-78"/>
              </a:rPr>
              <a:t> </a:t>
            </a:r>
            <a:r>
              <a:rPr lang="fa-IR" sz="3600" b="1" dirty="0" smtClean="0">
                <a:solidFill>
                  <a:srgbClr val="00B0F0"/>
                </a:solidFill>
                <a:cs typeface="B Badr" panose="00000400000000000000" pitchFamily="2" charset="-78"/>
              </a:rPr>
              <a:t>نتی</a:t>
            </a:r>
            <a:r>
              <a:rPr lang="fa-IR" sz="3600" b="1" dirty="0">
                <a:solidFill>
                  <a:srgbClr val="00B0F0"/>
                </a:solidFill>
                <a:cs typeface="B Badr" panose="00000400000000000000" pitchFamily="2" charset="-78"/>
              </a:rPr>
              <a:t>ج</a:t>
            </a:r>
            <a:r>
              <a:rPr lang="fa-IR" sz="3600" b="1" dirty="0" smtClean="0">
                <a:solidFill>
                  <a:srgbClr val="00B0F0"/>
                </a:solidFill>
                <a:cs typeface="B Badr" panose="00000400000000000000" pitchFamily="2" charset="-78"/>
              </a:rPr>
              <a:t>ه: </a:t>
            </a:r>
            <a:r>
              <a:rPr lang="fa-IR" sz="3600" b="1" u="sng" dirty="0" smtClean="0">
                <a:solidFill>
                  <a:srgbClr val="00B0F0"/>
                </a:solidFill>
                <a:cs typeface="B Badr" panose="00000400000000000000" pitchFamily="2" charset="-78"/>
              </a:rPr>
              <a:t>از دست ر</a:t>
            </a:r>
            <a:r>
              <a:rPr lang="fa-IR" sz="3600" b="1" u="sng" dirty="0">
                <a:solidFill>
                  <a:srgbClr val="00B0F0"/>
                </a:solidFill>
                <a:cs typeface="B Badr" panose="00000400000000000000" pitchFamily="2" charset="-78"/>
              </a:rPr>
              <a:t>ف</a:t>
            </a:r>
            <a:r>
              <a:rPr lang="fa-IR" sz="3600" b="1" u="sng" dirty="0" smtClean="0">
                <a:solidFill>
                  <a:srgbClr val="00B0F0"/>
                </a:solidFill>
                <a:cs typeface="B Badr" panose="00000400000000000000" pitchFamily="2" charset="-78"/>
              </a:rPr>
              <a:t>تن طلایی ترین </a:t>
            </a:r>
            <a:r>
              <a:rPr lang="fa-IR" sz="3600" b="1" u="sng" dirty="0">
                <a:solidFill>
                  <a:srgbClr val="00B0F0"/>
                </a:solidFill>
                <a:cs typeface="B Badr" panose="00000400000000000000" pitchFamily="2" charset="-78"/>
              </a:rPr>
              <a:t>ف</a:t>
            </a:r>
            <a:r>
              <a:rPr lang="fa-IR" sz="3600" b="1" u="sng" dirty="0" smtClean="0">
                <a:solidFill>
                  <a:srgbClr val="00B0F0"/>
                </a:solidFill>
                <a:cs typeface="B Badr" panose="00000400000000000000" pitchFamily="2" charset="-78"/>
              </a:rPr>
              <a:t>رصت احیای برجام و احتمالا به </a:t>
            </a:r>
            <a:r>
              <a:rPr lang="fa-IR" sz="3600" b="1" u="sng" dirty="0">
                <a:solidFill>
                  <a:srgbClr val="00B0F0"/>
                </a:solidFill>
                <a:cs typeface="B Badr" panose="00000400000000000000" pitchFamily="2" charset="-78"/>
              </a:rPr>
              <a:t>کما رفتن </a:t>
            </a:r>
            <a:r>
              <a:rPr lang="fa-IR" sz="3600" b="1" u="sng" dirty="0" smtClean="0">
                <a:solidFill>
                  <a:srgbClr val="00B0F0"/>
                </a:solidFill>
                <a:cs typeface="B Badr" panose="00000400000000000000" pitchFamily="2" charset="-78"/>
              </a:rPr>
              <a:t>برجام</a:t>
            </a:r>
            <a:endParaRPr lang="en-US" sz="36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5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4</a:t>
            </a:r>
            <a:r>
              <a:rPr lang="fa-IR" sz="3200" dirty="0" smtClean="0">
                <a:cs typeface="B Titr" panose="00000700000000000000" pitchFamily="2" charset="-78"/>
              </a:rPr>
              <a:t>- </a:t>
            </a:r>
            <a:r>
              <a:rPr lang="fa-IR" sz="3200" b="1" dirty="0">
                <a:cs typeface="B Titr" panose="00000700000000000000" pitchFamily="2" charset="-78"/>
              </a:rPr>
              <a:t>فرق </a:t>
            </a:r>
            <a:r>
              <a:rPr lang="fa-IR" sz="3200" b="1" dirty="0" smtClean="0">
                <a:cs typeface="B Titr" panose="00000700000000000000" pitchFamily="2" charset="-78"/>
              </a:rPr>
              <a:t>تیم </a:t>
            </a:r>
            <a:r>
              <a:rPr lang="fa-IR" sz="3200" b="1" dirty="0">
                <a:cs typeface="B Titr" panose="00000700000000000000" pitchFamily="2" charset="-78"/>
              </a:rPr>
              <a:t>مذاکره کننده دولت های </a:t>
            </a:r>
            <a:r>
              <a:rPr lang="fa-IR" sz="3200" b="1" dirty="0" smtClean="0">
                <a:cs typeface="B Titr" panose="00000700000000000000" pitchFamily="2" charset="-78"/>
              </a:rPr>
              <a:t>روحانی </a:t>
            </a:r>
            <a:r>
              <a:rPr lang="fa-IR" sz="3200" b="1" dirty="0">
                <a:cs typeface="B Titr" panose="00000700000000000000" pitchFamily="2" charset="-78"/>
              </a:rPr>
              <a:t>و رئیسی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cs typeface="B Badr" panose="00000400000000000000" pitchFamily="2" charset="-78"/>
              </a:rPr>
              <a:t>1- </a:t>
            </a:r>
            <a:r>
              <a:rPr lang="fa-IR" sz="2800" b="1" dirty="0" smtClean="0">
                <a:cs typeface="B Badr" panose="00000400000000000000" pitchFamily="2" charset="-78"/>
              </a:rPr>
              <a:t>نگاه به گشایش های اقتصادی و سیاسی ( توسعه ) در </a:t>
            </a:r>
            <a:r>
              <a:rPr lang="fa-IR" sz="2800" b="1" dirty="0">
                <a:cs typeface="B Badr" panose="00000400000000000000" pitchFamily="2" charset="-78"/>
              </a:rPr>
              <a:t>تیم </a:t>
            </a:r>
            <a:r>
              <a:rPr lang="fa-IR" sz="2800" b="1" dirty="0" smtClean="0">
                <a:cs typeface="B Badr" panose="00000400000000000000" pitchFamily="2" charset="-78"/>
              </a:rPr>
              <a:t>ظریف دیده میشد و مقدم دانستن </a:t>
            </a:r>
            <a:r>
              <a:rPr lang="fa-IR" sz="2800" b="1" dirty="0">
                <a:cs typeface="B Badr" panose="00000400000000000000" pitchFamily="2" charset="-78"/>
              </a:rPr>
              <a:t>گفتمان </a:t>
            </a:r>
            <a:r>
              <a:rPr lang="fa-IR" sz="2800" b="1" dirty="0" smtClean="0">
                <a:cs typeface="B Badr" panose="00000400000000000000" pitchFamily="2" charset="-78"/>
              </a:rPr>
              <a:t>(دیپلماسی) بر میدان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 اما نگاه امنیتی(بقاء و تثبیت) در تیم امیرعبدالهیان و مقدم داشتن میدان بر گفتمان</a:t>
            </a: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2- نگاه به توانمندی های </a:t>
            </a:r>
            <a:r>
              <a:rPr lang="fa-IR" sz="2800" b="1" dirty="0">
                <a:cs typeface="B Badr" panose="00000400000000000000" pitchFamily="2" charset="-78"/>
              </a:rPr>
              <a:t>خارجی </a:t>
            </a:r>
            <a:r>
              <a:rPr lang="fa-IR" sz="2800" b="1" dirty="0" smtClean="0">
                <a:cs typeface="B Badr" panose="00000400000000000000" pitchFamily="2" charset="-78"/>
              </a:rPr>
              <a:t>در تیم ظریف ولی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 نگاه به توانمندی های داخلی در تیم امیرعبدالهیان</a:t>
            </a:r>
          </a:p>
          <a:p>
            <a:pPr algn="r" rtl="1"/>
            <a:endParaRPr lang="fa-IR" sz="2800" b="1" dirty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نتیجه : </a:t>
            </a:r>
            <a:r>
              <a:rPr lang="fa-IR" sz="2800" b="1" dirty="0" smtClean="0">
                <a:cs typeface="B Titr" panose="00000700000000000000" pitchFamily="2" charset="-78"/>
              </a:rPr>
              <a:t>نگاه بدبینانه به برجام و نحوه شکل گیری آن  توسط تیم امیرعبدالهیان بخصوص باقری کنی</a:t>
            </a:r>
          </a:p>
        </p:txBody>
      </p:sp>
    </p:spTree>
    <p:extLst>
      <p:ext uri="{BB962C8B-B14F-4D97-AF65-F5344CB8AC3E}">
        <p14:creationId xmlns:p14="http://schemas.microsoft.com/office/powerpoint/2010/main" val="252369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0951"/>
          </a:xfrm>
        </p:spPr>
        <p:txBody>
          <a:bodyPr/>
          <a:lstStyle/>
          <a:p>
            <a:pPr algn="r" rtl="1"/>
            <a:r>
              <a:rPr lang="fa-IR" sz="4400" b="1" dirty="0" smtClean="0">
                <a:cs typeface="B Titr" panose="00000700000000000000" pitchFamily="2" charset="-78"/>
              </a:rPr>
              <a:t>5- </a:t>
            </a:r>
            <a:r>
              <a:rPr lang="fa-IR" sz="4400" b="1" dirty="0">
                <a:cs typeface="B Titr" panose="00000700000000000000" pitchFamily="2" charset="-78"/>
              </a:rPr>
              <a:t>بررسی مواضع تیم بایدن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698171"/>
            <a:ext cx="10789920" cy="5042263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1-</a:t>
            </a:r>
            <a:r>
              <a:rPr lang="en-US" sz="2800" b="1" dirty="0" smtClean="0">
                <a:cs typeface="B Badr" panose="00000400000000000000" pitchFamily="2" charset="-78"/>
              </a:rPr>
              <a:t> </a:t>
            </a:r>
            <a:r>
              <a:rPr lang="fa-IR" sz="2800" b="1" dirty="0" smtClean="0">
                <a:cs typeface="B Badr" panose="00000400000000000000" pitchFamily="2" charset="-78"/>
              </a:rPr>
              <a:t>زمزمه طرح برجام پلاس با عنوان </a:t>
            </a:r>
            <a:r>
              <a:rPr lang="en-US" sz="2800" b="1" dirty="0" smtClean="0">
                <a:cs typeface="B Badr" panose="00000400000000000000" pitchFamily="2" charset="-78"/>
              </a:rPr>
              <a:t>longer and stronger </a:t>
            </a:r>
            <a:r>
              <a:rPr lang="fa-IR" sz="2800" b="1" dirty="0" smtClean="0">
                <a:cs typeface="B Badr" panose="00000400000000000000" pitchFamily="2" charset="-78"/>
              </a:rPr>
              <a:t> و آمادگی برای شروع مذاکره با شرایط جدید در ابتدای دوره ریاست جمهوری (دوره روحانی).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 1-1- </a:t>
            </a:r>
            <a:r>
              <a:rPr lang="fa-IR" sz="2800" b="1" dirty="0">
                <a:cs typeface="B Badr" panose="00000400000000000000" pitchFamily="2" charset="-78"/>
              </a:rPr>
              <a:t>استفاده </a:t>
            </a:r>
            <a:r>
              <a:rPr lang="fa-IR" sz="2800" b="1" dirty="0" smtClean="0">
                <a:cs typeface="B Badr" panose="00000400000000000000" pitchFamily="2" charset="-78"/>
              </a:rPr>
              <a:t>از دارایی های آزاد شده در برهم زدن امنیت منطقه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1-2 پایان پذیر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تن مهلت تحت نظارت بر </a:t>
            </a:r>
            <a:r>
              <a:rPr lang="fa-IR" sz="2800" b="1" dirty="0">
                <a:cs typeface="B Badr" panose="00000400000000000000" pitchFamily="2" charset="-78"/>
              </a:rPr>
              <a:t>ف</a:t>
            </a:r>
            <a:r>
              <a:rPr lang="fa-IR" sz="2800" b="1" dirty="0" smtClean="0">
                <a:cs typeface="B Badr" panose="00000400000000000000" pitchFamily="2" charset="-78"/>
              </a:rPr>
              <a:t>عالیت های هسته ای ایران تا سال 2025 میلادی یا 1404 شمسی</a:t>
            </a:r>
          </a:p>
          <a:p>
            <a:pPr marL="0" indent="0" algn="r" rtl="1">
              <a:buNone/>
            </a:pPr>
            <a:r>
              <a:rPr lang="fa-IR" sz="2800" b="1" dirty="0" smtClean="0">
                <a:cs typeface="B Badr" panose="00000400000000000000" pitchFamily="2" charset="-78"/>
              </a:rPr>
              <a:t>       1-3 </a:t>
            </a:r>
            <a:r>
              <a:rPr lang="fa-IR" sz="2800" b="1" dirty="0">
                <a:cs typeface="B Badr" panose="00000400000000000000" pitchFamily="2" charset="-78"/>
              </a:rPr>
              <a:t>گنجاندن </a:t>
            </a:r>
            <a:r>
              <a:rPr lang="fa-IR" sz="2800" b="1" dirty="0" smtClean="0">
                <a:cs typeface="B Badr" panose="00000400000000000000" pitchFamily="2" charset="-78"/>
              </a:rPr>
              <a:t>موضوع موشکی ایران و سیاست های منطقه ای اش در </a:t>
            </a:r>
            <a:r>
              <a:rPr lang="fa-IR" sz="2800" b="1" dirty="0">
                <a:cs typeface="B Badr" panose="00000400000000000000" pitchFamily="2" charset="-78"/>
              </a:rPr>
              <a:t>مذاکرات </a:t>
            </a:r>
            <a:r>
              <a:rPr lang="fa-IR" sz="2800" b="1" dirty="0" smtClean="0">
                <a:cs typeface="B Badr" panose="00000400000000000000" pitchFamily="2" charset="-78"/>
              </a:rPr>
              <a:t>جدید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 عقب نشینی اخیر و اعلام آمادگی برای بازگشت به </a:t>
            </a:r>
            <a:r>
              <a:rPr lang="fa-IR" sz="2800" b="1" dirty="0" smtClean="0">
                <a:cs typeface="B Badr" panose="00000400000000000000" pitchFamily="2" charset="-78"/>
              </a:rPr>
              <a:t>برجام سال 1015 میلادی یا سال 94 شمسی بخاطر مواضع سرسختانه تر ایران( دوره رئیسی).</a:t>
            </a:r>
          </a:p>
        </p:txBody>
      </p:sp>
    </p:spTree>
    <p:extLst>
      <p:ext uri="{BB962C8B-B14F-4D97-AF65-F5344CB8AC3E}">
        <p14:creationId xmlns:p14="http://schemas.microsoft.com/office/powerpoint/2010/main" val="238415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65336"/>
            <a:ext cx="9404723" cy="879693"/>
          </a:xfrm>
        </p:spPr>
        <p:txBody>
          <a:bodyPr/>
          <a:lstStyle/>
          <a:p>
            <a:pPr algn="r" rtl="1"/>
            <a:r>
              <a:rPr lang="fa-IR" sz="4400" b="1" dirty="0" smtClean="0">
                <a:cs typeface="B Titr" panose="00000700000000000000" pitchFamily="2" charset="-78"/>
              </a:rPr>
              <a:t>6- </a:t>
            </a:r>
            <a:r>
              <a:rPr lang="fa-IR" sz="4400" b="1" dirty="0">
                <a:cs typeface="B Titr" panose="00000700000000000000" pitchFamily="2" charset="-78"/>
              </a:rPr>
              <a:t>بررسی مواضع تیم </a:t>
            </a:r>
            <a:r>
              <a:rPr lang="fa-IR" sz="4400" b="1" dirty="0" smtClean="0">
                <a:cs typeface="B Titr" panose="00000700000000000000" pitchFamily="2" charset="-78"/>
              </a:rPr>
              <a:t>رئیسی</a:t>
            </a:r>
            <a:endParaRPr lang="fa-IR" sz="44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136469"/>
            <a:ext cx="10789920" cy="5603966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نگاه به شرایط 9 گانه آیت الله خامنه ای قبل </a:t>
            </a:r>
            <a:r>
              <a:rPr lang="fa-IR" sz="2800" b="1" dirty="0">
                <a:cs typeface="B Badr" panose="00000400000000000000" pitchFamily="2" charset="-78"/>
              </a:rPr>
              <a:t>از توافق</a:t>
            </a:r>
            <a:r>
              <a:rPr lang="fa-IR" sz="2800" b="1" dirty="0" smtClean="0">
                <a:cs typeface="B Badr" panose="00000400000000000000" pitchFamily="2" charset="-78"/>
              </a:rPr>
              <a:t>: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1-لازم است تضمین‌های قوی و کافی برای جلوگیری از تخلّف طرفهای مقابل، تدارک شود، که از جمله‌ی آن اعلام کتبی رئیس‌جمهور آمریکا و اتّحادیه‌ی اروپا مبنی بر لغو تحریمها است.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2-در سراسر دوره‌ی هشت‌ساله، وضع هرگونه تحریم در هر سطح و به هر بهانه‌ای (از جمله بهانه‌های تکراری و خودساخته‌ی تروریسم و حقوق بشر) توسّط هر یک از کشورهای طرف مذاکرات، نقض برجام محسوب خواهد شد و دولت موظّف است طبق بند ۳ مصوّبه‌ی مجلس، اقدامهای لازم را انجام دهد و فعّالیّتهای برجام را متوقّف کند.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3-اقدامات مربوط به آنچه در دو بند بعدی آمده است، تنها هنگامی آغاز خواهد شد که آژانس، پایان پرونده‌ی موضوعات حال و گذشته (</a:t>
            </a:r>
            <a:r>
              <a:rPr lang="en-US" sz="2800" b="1" dirty="0" smtClean="0">
                <a:cs typeface="B Badr" panose="00000400000000000000" pitchFamily="2" charset="-78"/>
              </a:rPr>
              <a:t>PMD</a:t>
            </a:r>
            <a:r>
              <a:rPr lang="fa-IR" sz="2800" b="1" dirty="0" smtClean="0">
                <a:cs typeface="B Badr" panose="00000400000000000000" pitchFamily="2" charset="-78"/>
              </a:rPr>
              <a:t> )</a:t>
            </a:r>
            <a:r>
              <a:rPr lang="en-US" sz="2800" b="1" dirty="0" smtClean="0">
                <a:cs typeface="B Badr" panose="00000400000000000000" pitchFamily="2" charset="-78"/>
              </a:rPr>
              <a:t> </a:t>
            </a:r>
            <a:r>
              <a:rPr lang="fa-IR" sz="2800" b="1" dirty="0">
                <a:cs typeface="B Badr" panose="00000400000000000000" pitchFamily="2" charset="-78"/>
              </a:rPr>
              <a:t>را اعلام نماید.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4-اقدام در مورد نوسازی کارخانه‌ی اراک با حفظ هویّت سنگین آن، تنها در صورتی آغاز خواهد شد که قرارداد قطعی و مطمئن درباره‌ی طرح جایگزین و تضمین کافی برای اجرای آن منعقد شده باشد.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5-معامله‌ی اورانیوم غنی‌‌شده‌ی موجود در برابر کیک زرد با دولت خارجی در صورتی آغاز خواهد شد که قرارداد مطمئن دراین‌‌باره همراه با تضمین کافی منعقد شده باشد. 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6-مطابق مصوّبه‌ی مجلس،‌ طرح و تمهیدات لازم برای توسعه‌ی میان‌مدّت صنعت انرژی اتمی که شامل روش پیشرفت در مقاطع مختلف از هم‌اکنون تا پانزده سال و منتهی به ۱۹۰ هزار سو است،‌ تهیّه و با دقّت در شورای عالی امنیّت ملّی بررسی شود.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7- سازمان انرژی اتمی، ‌تحقیق و توسعه در ابعاد مختلف را در مقام اجرا به‌گونه‌ای سامان‌دهی کند که در پایان دوره‌ی هشت‌ساله هیچ کمبود فنّاوری برای ایجاد غنی‌سازیِ مورد قبول در برجام وجود نداشته باشد.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8-توجّه شود که در موارد ابهام سند برجام، ‌تفسیر طرف مقابل مورد قبول نیست و مرجع، متن مذاکرات است.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9-وجود پیچیدگی‌ها و ابهامها در متن برجام و نیز گمان نقض عهد و تخلّفات و فریب‌کاری در طرف مقابل بویژه آمریکا، ایجاب میکند که یک هیئت قوی و آگاه و هوشمند، برای رصد پیشرفت کارها و انجام تعهّدات طرف مقابل و تحقق آنچه در بالا بدان تصریح شده است،‌ تشکیل شود.</a:t>
            </a:r>
            <a:endParaRPr lang="fa-IR" sz="2800" b="1" dirty="0" smtClean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338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65336"/>
            <a:ext cx="9404723" cy="879693"/>
          </a:xfrm>
        </p:spPr>
        <p:txBody>
          <a:bodyPr/>
          <a:lstStyle/>
          <a:p>
            <a:pPr algn="r" rtl="1"/>
            <a:r>
              <a:rPr lang="fa-IR" sz="4400" b="1" dirty="0" smtClean="0">
                <a:cs typeface="B Titr" panose="00000700000000000000" pitchFamily="2" charset="-78"/>
              </a:rPr>
              <a:t>6- </a:t>
            </a:r>
            <a:r>
              <a:rPr lang="fa-IR" sz="4400" b="1" dirty="0">
                <a:cs typeface="B Titr" panose="00000700000000000000" pitchFamily="2" charset="-78"/>
              </a:rPr>
              <a:t>بررسی مواضع تیم </a:t>
            </a:r>
            <a:r>
              <a:rPr lang="fa-IR" sz="4400" b="1" dirty="0" smtClean="0">
                <a:cs typeface="B Titr" panose="00000700000000000000" pitchFamily="2" charset="-78"/>
              </a:rPr>
              <a:t>رئیسی</a:t>
            </a:r>
            <a:endParaRPr lang="fa-IR" sz="4400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136469"/>
            <a:ext cx="10789920" cy="5603966"/>
          </a:xfrm>
        </p:spPr>
        <p:txBody>
          <a:bodyPr>
            <a:normAutofit/>
          </a:bodyPr>
          <a:lstStyle/>
          <a:p>
            <a:pPr algn="r" rtl="1"/>
            <a:endParaRPr lang="fa-IR" sz="2800" b="1" dirty="0" smtClean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Badr" panose="00000400000000000000" pitchFamily="2" charset="-78"/>
              </a:rPr>
              <a:t>خلاصه نظر رهبری در این نامه :</a:t>
            </a:r>
            <a:endParaRPr lang="fa-IR" sz="2800" b="1" dirty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1- باید با تدابیری  جلوی تخلفات بعدی امریکا گرفته </a:t>
            </a:r>
            <a:r>
              <a:rPr lang="fa-IR" sz="2800" b="1" dirty="0" smtClean="0">
                <a:cs typeface="B Badr" panose="00000400000000000000" pitchFamily="2" charset="-78"/>
              </a:rPr>
              <a:t>شود.</a:t>
            </a:r>
            <a:endParaRPr lang="fa-IR" sz="2800" b="1" dirty="0">
              <a:cs typeface="B Badr" panose="00000400000000000000" pitchFamily="2" charset="-78"/>
            </a:endParaRP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2-تمام تحریم </a:t>
            </a:r>
            <a:r>
              <a:rPr lang="fa-IR" sz="2800" b="1" dirty="0" smtClean="0">
                <a:cs typeface="B Badr" panose="00000400000000000000" pitchFamily="2" charset="-78"/>
              </a:rPr>
              <a:t>ها باید </a:t>
            </a:r>
            <a:r>
              <a:rPr lang="fa-IR" sz="2800" b="1" dirty="0">
                <a:cs typeface="B Badr" panose="00000400000000000000" pitchFamily="2" charset="-78"/>
              </a:rPr>
              <a:t>برداشته شوند </a:t>
            </a:r>
            <a:r>
              <a:rPr lang="fa-IR" sz="2800" b="1" dirty="0" smtClean="0">
                <a:cs typeface="B Badr" panose="00000400000000000000" pitchFamily="2" charset="-78"/>
              </a:rPr>
              <a:t>تا </a:t>
            </a:r>
            <a:r>
              <a:rPr lang="fa-IR" sz="2800" b="1" dirty="0">
                <a:cs typeface="B Badr" panose="00000400000000000000" pitchFamily="2" charset="-78"/>
              </a:rPr>
              <a:t>بهانه حقوق بشر و </a:t>
            </a:r>
            <a:r>
              <a:rPr lang="fa-IR" sz="2800" b="1" dirty="0" smtClean="0">
                <a:cs typeface="B Badr" panose="00000400000000000000" pitchFamily="2" charset="-78"/>
              </a:rPr>
              <a:t>تروریسم برای نقض تعهدات امریکا </a:t>
            </a:r>
            <a:r>
              <a:rPr lang="fa-IR" sz="2800" b="1" dirty="0">
                <a:cs typeface="B Badr" panose="00000400000000000000" pitchFamily="2" charset="-78"/>
              </a:rPr>
              <a:t>وجود نداشته باشد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3- برجام 2 و 3 و ... نداریم.</a:t>
            </a:r>
          </a:p>
          <a:p>
            <a:pPr algn="r" rtl="1"/>
            <a:r>
              <a:rPr lang="fa-IR" sz="2800" b="1" dirty="0">
                <a:cs typeface="B Badr" panose="00000400000000000000" pitchFamily="2" charset="-78"/>
              </a:rPr>
              <a:t>4-شرایط پیشرفت های علمی برای تولید 190 هزار </a:t>
            </a:r>
            <a:r>
              <a:rPr lang="fa-IR" sz="2800" b="1" dirty="0" smtClean="0">
                <a:cs typeface="B Badr" panose="00000400000000000000" pitchFamily="2" charset="-78"/>
              </a:rPr>
              <a:t>سو سوخت هسته ای </a:t>
            </a:r>
            <a:r>
              <a:rPr lang="fa-IR" sz="2800" b="1" dirty="0">
                <a:cs typeface="B Badr" panose="00000400000000000000" pitchFamily="2" charset="-78"/>
              </a:rPr>
              <a:t>در میان مدت فراهم </a:t>
            </a:r>
            <a:r>
              <a:rPr lang="fa-IR" sz="2800" b="1" dirty="0" smtClean="0">
                <a:cs typeface="B Badr" panose="00000400000000000000" pitchFamily="2" charset="-78"/>
              </a:rPr>
              <a:t>شود.</a:t>
            </a:r>
          </a:p>
        </p:txBody>
      </p:sp>
    </p:spTree>
    <p:extLst>
      <p:ext uri="{BB962C8B-B14F-4D97-AF65-F5344CB8AC3E}">
        <p14:creationId xmlns:p14="http://schemas.microsoft.com/office/powerpoint/2010/main" val="411659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16819</TotalTime>
  <Words>1633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 Badr</vt:lpstr>
      <vt:lpstr>B Nazanin</vt:lpstr>
      <vt:lpstr>B Titr</vt:lpstr>
      <vt:lpstr>Century Gothic</vt:lpstr>
      <vt:lpstr>Times New Roman</vt:lpstr>
      <vt:lpstr>Wingdings 3</vt:lpstr>
      <vt:lpstr>Ion</vt:lpstr>
      <vt:lpstr>سرنوشت برجام در دولت حجت الاسلام رئیسی</vt:lpstr>
      <vt:lpstr>سرفصل های پروژه</vt:lpstr>
      <vt:lpstr>1- مرور اجمالی گذشته برجام</vt:lpstr>
      <vt:lpstr> 2- مشکلات کلی برجام</vt:lpstr>
      <vt:lpstr>3- موانع احیای برجام در اواخر دولت  روحانی</vt:lpstr>
      <vt:lpstr>4- فرق تیم مذاکره کننده دولت های روحانی و رئیسی</vt:lpstr>
      <vt:lpstr>5- بررسی مواضع تیم بایدن</vt:lpstr>
      <vt:lpstr>6- بررسی مواضع تیم رئیسی</vt:lpstr>
      <vt:lpstr>6- بررسی مواضع تیم رئیسی</vt:lpstr>
      <vt:lpstr>6- بررسی مواضع تیم رئیسی</vt:lpstr>
      <vt:lpstr>6- بررسی مواضع تیم رئیسی</vt:lpstr>
      <vt:lpstr>6- بررسی مواضع تیم رئیسی</vt:lpstr>
      <vt:lpstr>6- بررسی مواضع تیم رئیسی</vt:lpstr>
      <vt:lpstr>7- سناریوهای پیش رو و نتیجه گیری</vt:lpstr>
      <vt:lpstr>7- سناریوهای پیش رو و نتیجه گیری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احتمال احیای برجام در دولت حجت الاسلام رئیسی</dc:title>
  <dc:creator>Alireza Medhat</dc:creator>
  <cp:lastModifiedBy>Alireza Medhat</cp:lastModifiedBy>
  <cp:revision>96</cp:revision>
  <dcterms:created xsi:type="dcterms:W3CDTF">2021-10-31T15:20:23Z</dcterms:created>
  <dcterms:modified xsi:type="dcterms:W3CDTF">2021-12-06T10:05:48Z</dcterms:modified>
</cp:coreProperties>
</file>