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7" autoAdjust="0"/>
    <p:restoredTop sz="94660"/>
  </p:normalViewPr>
  <p:slideViewPr>
    <p:cSldViewPr snapToGrid="0">
      <p:cViewPr varScale="1">
        <p:scale>
          <a:sx n="65" d="100"/>
          <a:sy n="65" d="100"/>
        </p:scale>
        <p:origin x="96" y="6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1B542-F8CA-454D-A9FC-1CD55BA3AA84}"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415075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1B542-F8CA-454D-A9FC-1CD55BA3AA84}"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378918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1B542-F8CA-454D-A9FC-1CD55BA3AA84}"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288668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1B542-F8CA-454D-A9FC-1CD55BA3AA84}"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295763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1B542-F8CA-454D-A9FC-1CD55BA3AA84}" type="datetimeFigureOut">
              <a:rPr lang="en-US" smtClean="0"/>
              <a:t>6/19/2013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158618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1B542-F8CA-454D-A9FC-1CD55BA3AA84}" type="datetimeFigureOut">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161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1B542-F8CA-454D-A9FC-1CD55BA3AA84}" type="datetimeFigureOut">
              <a:rPr lang="en-US" smtClean="0"/>
              <a:t>6/19/2013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312366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1B542-F8CA-454D-A9FC-1CD55BA3AA84}" type="datetimeFigureOut">
              <a:rPr lang="en-US" smtClean="0"/>
              <a:t>6/19/2013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346300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1B542-F8CA-454D-A9FC-1CD55BA3AA84}" type="datetimeFigureOut">
              <a:rPr lang="en-US" smtClean="0"/>
              <a:t>6/19/2013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401294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1B542-F8CA-454D-A9FC-1CD55BA3AA84}" type="datetimeFigureOut">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248934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1B542-F8CA-454D-A9FC-1CD55BA3AA84}" type="datetimeFigureOut">
              <a:rPr lang="en-US" smtClean="0"/>
              <a:t>6/19/2013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86793F-5619-4D61-8D65-E9EAC5022DB8}" type="slidenum">
              <a:rPr lang="en-US" smtClean="0"/>
              <a:t>‹#›</a:t>
            </a:fld>
            <a:endParaRPr lang="en-US"/>
          </a:p>
        </p:txBody>
      </p:sp>
    </p:spTree>
    <p:extLst>
      <p:ext uri="{BB962C8B-B14F-4D97-AF65-F5344CB8AC3E}">
        <p14:creationId xmlns:p14="http://schemas.microsoft.com/office/powerpoint/2010/main" val="296103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1B542-F8CA-454D-A9FC-1CD55BA3AA84}" type="datetimeFigureOut">
              <a:rPr lang="en-US" smtClean="0"/>
              <a:t>6/19/2013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6793F-5619-4D61-8D65-E9EAC5022DB8}" type="slidenum">
              <a:rPr lang="en-US" smtClean="0"/>
              <a:t>‹#›</a:t>
            </a:fld>
            <a:endParaRPr lang="en-US"/>
          </a:p>
        </p:txBody>
      </p:sp>
    </p:spTree>
    <p:extLst>
      <p:ext uri="{BB962C8B-B14F-4D97-AF65-F5344CB8AC3E}">
        <p14:creationId xmlns:p14="http://schemas.microsoft.com/office/powerpoint/2010/main" val="28866907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5283" y="1229709"/>
            <a:ext cx="7803931" cy="2538249"/>
          </a:xfrm>
        </p:spPr>
        <p:txBody>
          <a:bodyPr>
            <a:normAutofit fontScale="90000"/>
          </a:bodyPr>
          <a:lstStyle/>
          <a:p>
            <a:pPr rtl="1"/>
            <a:r>
              <a:rPr lang="fa-IR" sz="6700" dirty="0" smtClean="0">
                <a:cs typeface="B Titr" pitchFamily="2" charset="-78"/>
              </a:rPr>
              <a:t>پروژه </a:t>
            </a:r>
            <a:r>
              <a:rPr lang="fa-IR" sz="6700" dirty="0" smtClean="0">
                <a:cs typeface="B Titr" pitchFamily="2" charset="-78"/>
              </a:rPr>
              <a:t>فرابازی </a:t>
            </a:r>
            <a:r>
              <a:rPr lang="fa-IR" sz="6700" dirty="0" smtClean="0">
                <a:cs typeface="B Titr" pitchFamily="2" charset="-78"/>
              </a:rPr>
              <a:t>توسعه ایران </a:t>
            </a:r>
            <a:r>
              <a:rPr lang="fa-IR" sz="4800" dirty="0" smtClean="0">
                <a:cs typeface="B Titr" pitchFamily="2" charset="-78"/>
              </a:rPr>
              <a:t/>
            </a:r>
            <a:br>
              <a:rPr lang="fa-IR" sz="4800" dirty="0" smtClean="0">
                <a:cs typeface="B Titr" pitchFamily="2" charset="-78"/>
              </a:rPr>
            </a:br>
            <a:r>
              <a:rPr lang="fa-IR" sz="4800" dirty="0" smtClean="0">
                <a:cs typeface="B Titr" pitchFamily="2" charset="-78"/>
              </a:rPr>
              <a:t> </a:t>
            </a:r>
            <a:br>
              <a:rPr lang="fa-IR" sz="4800" dirty="0" smtClean="0">
                <a:cs typeface="B Titr" pitchFamily="2" charset="-78"/>
              </a:rPr>
            </a:br>
            <a:r>
              <a:rPr lang="fa-IR" sz="4800" dirty="0" smtClean="0">
                <a:cs typeface="B Titr" pitchFamily="2" charset="-78"/>
              </a:rPr>
              <a:t>فاز اول  </a:t>
            </a:r>
            <a:br>
              <a:rPr lang="fa-IR" sz="4800" dirty="0" smtClean="0">
                <a:cs typeface="B Titr" pitchFamily="2" charset="-78"/>
              </a:rPr>
            </a:br>
            <a:endParaRPr lang="en-US" sz="4800" dirty="0">
              <a:cs typeface="B Titr" pitchFamily="2" charset="-78"/>
            </a:endParaRPr>
          </a:p>
        </p:txBody>
      </p:sp>
      <p:sp>
        <p:nvSpPr>
          <p:cNvPr id="3" name="Subtitle 2"/>
          <p:cNvSpPr>
            <a:spLocks noGrp="1"/>
          </p:cNvSpPr>
          <p:nvPr>
            <p:ph type="subTitle" idx="1"/>
          </p:nvPr>
        </p:nvSpPr>
        <p:spPr>
          <a:xfrm>
            <a:off x="515103" y="4072080"/>
            <a:ext cx="3725822" cy="1822267"/>
          </a:xfrm>
        </p:spPr>
        <p:txBody>
          <a:bodyPr>
            <a:normAutofit fontScale="77500" lnSpcReduction="20000"/>
          </a:bodyPr>
          <a:lstStyle/>
          <a:p>
            <a:endParaRPr lang="fa-IR" dirty="0" smtClean="0"/>
          </a:p>
          <a:p>
            <a:endParaRPr lang="fa-IR" dirty="0"/>
          </a:p>
          <a:p>
            <a:r>
              <a:rPr lang="fa-IR" sz="3200" dirty="0" smtClean="0">
                <a:solidFill>
                  <a:schemeClr val="tx1"/>
                </a:solidFill>
                <a:cs typeface="B Farnaz" pitchFamily="2" charset="-78"/>
              </a:rPr>
              <a:t>کارگروه فرابازی </a:t>
            </a:r>
            <a:r>
              <a:rPr lang="fa-IR" sz="3200" dirty="0" smtClean="0">
                <a:solidFill>
                  <a:schemeClr val="tx1"/>
                </a:solidFill>
                <a:cs typeface="B Farnaz" pitchFamily="2" charset="-78"/>
              </a:rPr>
              <a:t>توسعه ایران </a:t>
            </a:r>
          </a:p>
          <a:p>
            <a:pPr rtl="1"/>
            <a:r>
              <a:rPr lang="fa-IR" sz="3200" dirty="0" smtClean="0">
                <a:solidFill>
                  <a:schemeClr val="tx1"/>
                </a:solidFill>
                <a:cs typeface="B Farnaz" pitchFamily="2" charset="-78"/>
              </a:rPr>
              <a:t> اندیشگاه طه  </a:t>
            </a:r>
          </a:p>
          <a:p>
            <a:pPr rtl="1"/>
            <a:r>
              <a:rPr lang="fa-IR" sz="2000" dirty="0" smtClean="0">
                <a:solidFill>
                  <a:schemeClr val="tx1"/>
                </a:solidFill>
                <a:cs typeface="B Farnaz" pitchFamily="2" charset="-78"/>
              </a:rPr>
              <a:t>گزارش مقدماتی </a:t>
            </a:r>
            <a:endParaRPr lang="en-US" sz="2000" dirty="0">
              <a:solidFill>
                <a:schemeClr val="tx1"/>
              </a:solidFill>
              <a:cs typeface="B Farnaz" pitchFamily="2" charset="-78"/>
            </a:endParaRPr>
          </a:p>
        </p:txBody>
      </p:sp>
    </p:spTree>
    <p:extLst>
      <p:ext uri="{BB962C8B-B14F-4D97-AF65-F5344CB8AC3E}">
        <p14:creationId xmlns:p14="http://schemas.microsoft.com/office/powerpoint/2010/main" val="134551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166" y="51724"/>
            <a:ext cx="10373710" cy="678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60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14" y="78902"/>
            <a:ext cx="10436772" cy="664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266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84" y="0"/>
            <a:ext cx="1157188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731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979" y="0"/>
            <a:ext cx="11451021" cy="1227627"/>
          </a:xfrm>
        </p:spPr>
        <p:txBody>
          <a:bodyPr/>
          <a:lstStyle/>
          <a:p>
            <a:r>
              <a:rPr lang="fa-IR" dirty="0" smtClean="0">
                <a:cs typeface="B Titr" pitchFamily="2" charset="-78"/>
              </a:rPr>
              <a:t>تحلیل رگرسیونی فرگشت بردار حالت (مشخصات جاذبها)</a:t>
            </a:r>
            <a:endParaRPr lang="en-US" dirty="0">
              <a:cs typeface="B Titr" pitchFamily="2" charset="-7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725" y="1194791"/>
            <a:ext cx="8765628" cy="548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3987" y="3342289"/>
            <a:ext cx="2698876" cy="162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698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441" y="56691"/>
            <a:ext cx="8681195" cy="66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352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48" y="1222"/>
            <a:ext cx="9727324" cy="673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531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41" y="37934"/>
            <a:ext cx="10440021" cy="669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672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7" y="2474913"/>
            <a:ext cx="11972437" cy="425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69324" y="614855"/>
            <a:ext cx="6463861" cy="1434662"/>
          </a:xfrm>
          <a:prstGeom prst="rect">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rtl="1"/>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شناسایی تاثیر بازیگران بر ابرریسمان کنش از طریق تحلیل </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rPr>
              <a:t>sfm-msd</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itchFamily="2" charset="-78"/>
            </a:endParaRPr>
          </a:p>
        </p:txBody>
      </p:sp>
    </p:spTree>
    <p:extLst>
      <p:ext uri="{BB962C8B-B14F-4D97-AF65-F5344CB8AC3E}">
        <p14:creationId xmlns:p14="http://schemas.microsoft.com/office/powerpoint/2010/main" val="4176432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760" y="511023"/>
            <a:ext cx="10065318" cy="579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646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884" y="169280"/>
            <a:ext cx="9916510" cy="6538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12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5365" y="412807"/>
            <a:ext cx="3507967" cy="1163744"/>
          </a:xfrm>
        </p:spPr>
        <p:txBody>
          <a:bodyPr>
            <a:normAutofit/>
          </a:bodyPr>
          <a:lstStyle/>
          <a:p>
            <a:r>
              <a:rPr lang="fa-IR" sz="2800" dirty="0" smtClean="0">
                <a:cs typeface="B Titr" pitchFamily="2" charset="-78"/>
              </a:rPr>
              <a:t>سازمان گزارش </a:t>
            </a:r>
            <a:endParaRPr lang="en-US" sz="2800" dirty="0">
              <a:cs typeface="B Titr" pitchFamily="2" charset="-78"/>
            </a:endParaRPr>
          </a:p>
        </p:txBody>
      </p:sp>
      <p:sp>
        <p:nvSpPr>
          <p:cNvPr id="3" name="Subtitle 2"/>
          <p:cNvSpPr>
            <a:spLocks noGrp="1"/>
          </p:cNvSpPr>
          <p:nvPr>
            <p:ph type="subTitle" idx="1"/>
          </p:nvPr>
        </p:nvSpPr>
        <p:spPr>
          <a:xfrm>
            <a:off x="1524000" y="1718441"/>
            <a:ext cx="9144000" cy="4666861"/>
          </a:xfrm>
        </p:spPr>
        <p:txBody>
          <a:bodyPr>
            <a:noAutofit/>
          </a:bodyPr>
          <a:lstStyle/>
          <a:p>
            <a:pPr rtl="1"/>
            <a:r>
              <a:rPr lang="fa-IR" sz="2800" dirty="0" smtClean="0">
                <a:solidFill>
                  <a:schemeClr val="tx1"/>
                </a:solidFill>
                <a:cs typeface="B Nasim" pitchFamily="2" charset="-78"/>
              </a:rPr>
              <a:t>پروژه </a:t>
            </a:r>
            <a:r>
              <a:rPr lang="fa-IR" sz="2800" dirty="0" smtClean="0">
                <a:solidFill>
                  <a:schemeClr val="tx1"/>
                </a:solidFill>
                <a:cs typeface="B Nasim" pitchFamily="2" charset="-78"/>
              </a:rPr>
              <a:t>فرابازی </a:t>
            </a:r>
            <a:r>
              <a:rPr lang="fa-IR" sz="2800" dirty="0" smtClean="0">
                <a:solidFill>
                  <a:schemeClr val="tx1"/>
                </a:solidFill>
                <a:cs typeface="B Nasim" pitchFamily="2" charset="-78"/>
              </a:rPr>
              <a:t>توسعه ایران (فاز 1، 2 و 3)  </a:t>
            </a:r>
          </a:p>
          <a:p>
            <a:pPr rtl="1"/>
            <a:r>
              <a:rPr lang="fa-IR" sz="2800" dirty="0" smtClean="0">
                <a:solidFill>
                  <a:schemeClr val="tx1"/>
                </a:solidFill>
                <a:cs typeface="B Nasim" pitchFamily="2" charset="-78"/>
              </a:rPr>
              <a:t>مدل</a:t>
            </a:r>
          </a:p>
          <a:p>
            <a:pPr rtl="1"/>
            <a:r>
              <a:rPr lang="fa-IR" sz="2800" dirty="0" smtClean="0">
                <a:solidFill>
                  <a:schemeClr val="tx1"/>
                </a:solidFill>
                <a:cs typeface="B Nasim" pitchFamily="2" charset="-78"/>
              </a:rPr>
              <a:t>فاز اول </a:t>
            </a:r>
          </a:p>
          <a:p>
            <a:pPr rtl="1"/>
            <a:r>
              <a:rPr lang="fa-IR" sz="2800" dirty="0" smtClean="0">
                <a:solidFill>
                  <a:schemeClr val="tx1"/>
                </a:solidFill>
                <a:cs typeface="B Nasim" pitchFamily="2" charset="-78"/>
              </a:rPr>
              <a:t>فرگشت مولفه های حقوق مالکیت </a:t>
            </a:r>
          </a:p>
          <a:p>
            <a:pPr rtl="1"/>
            <a:r>
              <a:rPr lang="fa-IR" sz="2800" dirty="0" smtClean="0">
                <a:solidFill>
                  <a:schemeClr val="tx1"/>
                </a:solidFill>
                <a:cs typeface="B Nasim" pitchFamily="2" charset="-78"/>
              </a:rPr>
              <a:t>مشخصات جاذبهای آشوبی</a:t>
            </a:r>
          </a:p>
          <a:p>
            <a:pPr rtl="1"/>
            <a:r>
              <a:rPr lang="fa-IR" sz="2800" dirty="0" smtClean="0">
                <a:solidFill>
                  <a:schemeClr val="tx1"/>
                </a:solidFill>
                <a:cs typeface="B Nasim" pitchFamily="2" charset="-78"/>
              </a:rPr>
              <a:t>دوره های ایلخانان، صفویه، قاجاریه، پهلوی و جمهوری، تحلیل رگرسیونی و روندی فرگشت </a:t>
            </a:r>
          </a:p>
          <a:p>
            <a:pPr rtl="1"/>
            <a:r>
              <a:rPr lang="fa-IR" sz="2800" dirty="0" smtClean="0">
                <a:solidFill>
                  <a:schemeClr val="tx1"/>
                </a:solidFill>
                <a:cs typeface="B Nasim" pitchFamily="2" charset="-78"/>
              </a:rPr>
              <a:t>گامهای فاز 2 و 3 </a:t>
            </a:r>
          </a:p>
        </p:txBody>
      </p:sp>
    </p:spTree>
    <p:extLst>
      <p:ext uri="{BB962C8B-B14F-4D97-AF65-F5344CB8AC3E}">
        <p14:creationId xmlns:p14="http://schemas.microsoft.com/office/powerpoint/2010/main" val="206606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2173558"/>
          </a:xfrm>
        </p:spPr>
        <p:txBody>
          <a:bodyPr>
            <a:normAutofit/>
          </a:bodyPr>
          <a:lstStyle/>
          <a:p>
            <a:r>
              <a:rPr lang="fa-IR" sz="6000" dirty="0" smtClean="0">
                <a:cs typeface="B Titr" pitchFamily="2" charset="-78"/>
              </a:rPr>
              <a:t>سپاس از توجه شما</a:t>
            </a:r>
            <a:endParaRPr lang="en-US" sz="6000" dirty="0">
              <a:cs typeface="B Titr" pitchFamily="2" charset="-78"/>
            </a:endParaRPr>
          </a:p>
        </p:txBody>
      </p:sp>
    </p:spTree>
    <p:extLst>
      <p:ext uri="{BB962C8B-B14F-4D97-AF65-F5344CB8AC3E}">
        <p14:creationId xmlns:p14="http://schemas.microsoft.com/office/powerpoint/2010/main" val="467462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5013434" y="140959"/>
            <a:ext cx="7064704" cy="915331"/>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spc="0" dirty="0" smtClean="0">
                <a:ln/>
                <a:effectLst/>
                <a:cs typeface="B Titr" pitchFamily="2" charset="-78"/>
              </a:rPr>
              <a:t>پروژه </a:t>
            </a:r>
            <a:r>
              <a:rPr lang="fa-IR" b="1" spc="0" dirty="0" smtClean="0">
                <a:ln/>
                <a:effectLst/>
                <a:cs typeface="B Titr" pitchFamily="2" charset="-78"/>
              </a:rPr>
              <a:t>فرابازی </a:t>
            </a:r>
            <a:r>
              <a:rPr lang="fa-IR" b="1" spc="0" dirty="0" smtClean="0">
                <a:ln/>
                <a:effectLst/>
                <a:cs typeface="B Titr" pitchFamily="2" charset="-78"/>
              </a:rPr>
              <a:t>توسعه ایران </a:t>
            </a:r>
            <a:endParaRPr lang="en-US" b="1" spc="0" dirty="0">
              <a:ln/>
              <a:effectLst/>
              <a:cs typeface="B Titr" pitchFamily="2" charset="-78"/>
            </a:endParaRPr>
          </a:p>
        </p:txBody>
      </p:sp>
      <p:sp>
        <p:nvSpPr>
          <p:cNvPr id="2" name="Subtitle 1"/>
          <p:cNvSpPr>
            <a:spLocks noGrp="1"/>
          </p:cNvSpPr>
          <p:nvPr>
            <p:ph type="subTitle" idx="1"/>
          </p:nvPr>
        </p:nvSpPr>
        <p:spPr>
          <a:xfrm>
            <a:off x="409903" y="1150884"/>
            <a:ext cx="11288111" cy="5265682"/>
          </a:xfrm>
        </p:spPr>
        <p:txBody>
          <a:bodyPr>
            <a:normAutofit/>
          </a:bodyPr>
          <a:lstStyle/>
          <a:p>
            <a:pPr algn="just" rtl="1"/>
            <a:r>
              <a:rPr lang="fa-IR" sz="4300" dirty="0" smtClean="0">
                <a:solidFill>
                  <a:schemeClr val="tx1"/>
                </a:solidFill>
                <a:cs typeface="B Nasim" pitchFamily="2" charset="-78"/>
              </a:rPr>
              <a:t>فاز اول: </a:t>
            </a:r>
            <a:r>
              <a:rPr lang="fa-IR" dirty="0">
                <a:solidFill>
                  <a:schemeClr val="tx1"/>
                </a:solidFill>
                <a:cs typeface="B Baran" pitchFamily="2" charset="-78"/>
              </a:rPr>
              <a:t>تحلیل فرگشت بردار حالت حقوق مالکیت </a:t>
            </a:r>
            <a:r>
              <a:rPr lang="fa-IR" dirty="0" smtClean="0">
                <a:solidFill>
                  <a:schemeClr val="tx1"/>
                </a:solidFill>
                <a:cs typeface="B Baran" pitchFamily="2" charset="-78"/>
              </a:rPr>
              <a:t> </a:t>
            </a:r>
          </a:p>
          <a:p>
            <a:pPr algn="just" rtl="1"/>
            <a:r>
              <a:rPr lang="fa-IR" dirty="0" smtClean="0">
                <a:solidFill>
                  <a:schemeClr val="tx1"/>
                </a:solidFill>
                <a:cs typeface="B Baran" pitchFamily="2" charset="-78"/>
              </a:rPr>
              <a:t>                          تحلیل </a:t>
            </a:r>
            <a:r>
              <a:rPr lang="fa-IR" dirty="0">
                <a:solidFill>
                  <a:schemeClr val="tx1"/>
                </a:solidFill>
                <a:cs typeface="B Baran" pitchFamily="2" charset="-78"/>
              </a:rPr>
              <a:t>مشخصه­های </a:t>
            </a:r>
            <a:r>
              <a:rPr lang="fa-IR" dirty="0" smtClean="0">
                <a:solidFill>
                  <a:schemeClr val="tx1"/>
                </a:solidFill>
                <a:cs typeface="B Baran" pitchFamily="2" charset="-78"/>
              </a:rPr>
              <a:t>جاذب­های </a:t>
            </a:r>
            <a:r>
              <a:rPr lang="fa-IR" dirty="0">
                <a:solidFill>
                  <a:schemeClr val="tx1"/>
                </a:solidFill>
                <a:cs typeface="B Baran" pitchFamily="2" charset="-78"/>
              </a:rPr>
              <a:t>آشوبی مسلط توسعه </a:t>
            </a:r>
            <a:r>
              <a:rPr lang="fa-IR" dirty="0" smtClean="0">
                <a:solidFill>
                  <a:schemeClr val="tx1"/>
                </a:solidFill>
                <a:cs typeface="B Baran" pitchFamily="2" charset="-78"/>
              </a:rPr>
              <a:t> </a:t>
            </a:r>
          </a:p>
          <a:p>
            <a:pPr algn="just" rtl="1"/>
            <a:r>
              <a:rPr lang="fa-IR" sz="4300" dirty="0" smtClean="0">
                <a:solidFill>
                  <a:schemeClr val="tx1"/>
                </a:solidFill>
                <a:cs typeface="B Nasim" pitchFamily="2" charset="-78"/>
              </a:rPr>
              <a:t>فاز دوم: </a:t>
            </a:r>
            <a:r>
              <a:rPr lang="fa-IR" dirty="0">
                <a:solidFill>
                  <a:schemeClr val="tx1"/>
                </a:solidFill>
                <a:cs typeface="B Baran" pitchFamily="2" charset="-78"/>
              </a:rPr>
              <a:t>تحلیل رشد فراکتالی سیستم مینیمال بازیگران مسلط توسعه </a:t>
            </a:r>
            <a:r>
              <a:rPr lang="fa-IR" dirty="0" smtClean="0">
                <a:solidFill>
                  <a:schemeClr val="tx1"/>
                </a:solidFill>
                <a:cs typeface="B Baran" pitchFamily="2" charset="-78"/>
              </a:rPr>
              <a:t> </a:t>
            </a:r>
          </a:p>
          <a:p>
            <a:pPr algn="just" rtl="1"/>
            <a:r>
              <a:rPr lang="fa-IR" dirty="0" smtClean="0">
                <a:solidFill>
                  <a:schemeClr val="tx1"/>
                </a:solidFill>
                <a:cs typeface="B Baran" pitchFamily="2" charset="-78"/>
              </a:rPr>
              <a:t>                           تحلیل </a:t>
            </a:r>
            <a:r>
              <a:rPr lang="fa-IR" dirty="0">
                <a:solidFill>
                  <a:schemeClr val="tx1"/>
                </a:solidFill>
                <a:cs typeface="B Baran" pitchFamily="2" charset="-78"/>
              </a:rPr>
              <a:t>نقاط عطف </a:t>
            </a:r>
            <a:r>
              <a:rPr lang="fa-IR" dirty="0" smtClean="0">
                <a:solidFill>
                  <a:schemeClr val="tx1"/>
                </a:solidFill>
                <a:cs typeface="B Baran" pitchFamily="2" charset="-78"/>
              </a:rPr>
              <a:t>دسترسی </a:t>
            </a:r>
            <a:r>
              <a:rPr lang="fa-IR" dirty="0">
                <a:solidFill>
                  <a:schemeClr val="tx1"/>
                </a:solidFill>
                <a:cs typeface="B Baran" pitchFamily="2" charset="-78"/>
              </a:rPr>
              <a:t>به حقوق مالکیت </a:t>
            </a:r>
            <a:endParaRPr lang="fa-IR" dirty="0" smtClean="0">
              <a:solidFill>
                <a:schemeClr val="tx1"/>
              </a:solidFill>
              <a:cs typeface="B Baran" pitchFamily="2" charset="-78"/>
            </a:endParaRPr>
          </a:p>
          <a:p>
            <a:pPr algn="just" rtl="1"/>
            <a:r>
              <a:rPr lang="fa-IR" sz="4300" dirty="0" smtClean="0">
                <a:solidFill>
                  <a:schemeClr val="tx1"/>
                </a:solidFill>
                <a:cs typeface="B Nasim" pitchFamily="2" charset="-78"/>
              </a:rPr>
              <a:t>فاز سوم: </a:t>
            </a:r>
            <a:r>
              <a:rPr lang="fa-IR" dirty="0">
                <a:solidFill>
                  <a:schemeClr val="tx1"/>
                </a:solidFill>
                <a:cs typeface="B Baran" pitchFamily="2" charset="-78"/>
              </a:rPr>
              <a:t>شناسایی ابرتعادل­های احتمالی توسعه ایران </a:t>
            </a:r>
            <a:endParaRPr lang="fa-IR" dirty="0" smtClean="0">
              <a:solidFill>
                <a:schemeClr val="tx1"/>
              </a:solidFill>
              <a:cs typeface="B Baran" pitchFamily="2" charset="-78"/>
            </a:endParaRPr>
          </a:p>
          <a:p>
            <a:pPr algn="just" rtl="1"/>
            <a:r>
              <a:rPr lang="fa-IR" dirty="0">
                <a:solidFill>
                  <a:schemeClr val="tx1"/>
                </a:solidFill>
                <a:cs typeface="B Baran" pitchFamily="2" charset="-78"/>
              </a:rPr>
              <a:t> </a:t>
            </a:r>
            <a:r>
              <a:rPr lang="fa-IR" dirty="0" smtClean="0">
                <a:solidFill>
                  <a:schemeClr val="tx1"/>
                </a:solidFill>
                <a:cs typeface="B Baran" pitchFamily="2" charset="-78"/>
              </a:rPr>
              <a:t>                            نگاشت </a:t>
            </a:r>
            <a:r>
              <a:rPr lang="fa-IR" dirty="0">
                <a:solidFill>
                  <a:schemeClr val="tx1"/>
                </a:solidFill>
                <a:cs typeface="B Baran" pitchFamily="2" charset="-78"/>
              </a:rPr>
              <a:t>سیستم مینیمال توسعه ایران به فضای طراحی مکانیزم </a:t>
            </a:r>
            <a:r>
              <a:rPr lang="fa-IR" dirty="0" smtClean="0">
                <a:solidFill>
                  <a:schemeClr val="tx1"/>
                </a:solidFill>
                <a:cs typeface="B Baran" pitchFamily="2" charset="-78"/>
              </a:rPr>
              <a:t>فرابازی </a:t>
            </a:r>
            <a:r>
              <a:rPr lang="fa-IR" dirty="0">
                <a:solidFill>
                  <a:schemeClr val="tx1"/>
                </a:solidFill>
                <a:cs typeface="B Baran" pitchFamily="2" charset="-78"/>
              </a:rPr>
              <a:t>توسعه</a:t>
            </a:r>
            <a:endParaRPr lang="fa-IR" dirty="0" smtClean="0">
              <a:solidFill>
                <a:schemeClr val="tx1"/>
              </a:solidFill>
              <a:cs typeface="B Baran" pitchFamily="2" charset="-78"/>
            </a:endParaRPr>
          </a:p>
          <a:p>
            <a:pPr algn="just" rtl="1"/>
            <a:endParaRPr lang="en-US" dirty="0">
              <a:solidFill>
                <a:schemeClr val="tx1"/>
              </a:solidFill>
              <a:cs typeface="B Nasim" pitchFamily="2" charset="-78"/>
            </a:endParaRPr>
          </a:p>
        </p:txBody>
      </p:sp>
    </p:spTree>
    <p:extLst>
      <p:ext uri="{BB962C8B-B14F-4D97-AF65-F5344CB8AC3E}">
        <p14:creationId xmlns:p14="http://schemas.microsoft.com/office/powerpoint/2010/main" val="504266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0" y="1"/>
            <a:ext cx="3047999" cy="1103586"/>
          </a:xfrm>
        </p:spPr>
        <p:txBody>
          <a:bodyPr/>
          <a:lstStyle/>
          <a:p>
            <a:r>
              <a:rPr lang="fa-IR" dirty="0" smtClean="0">
                <a:cs typeface="B Titr" pitchFamily="2" charset="-78"/>
              </a:rPr>
              <a:t>مدل</a:t>
            </a:r>
            <a:endParaRPr lang="en-US" dirty="0">
              <a:cs typeface="B Titr" pitchFamily="2" charset="-78"/>
            </a:endParaRPr>
          </a:p>
        </p:txBody>
      </p:sp>
      <p:sp>
        <p:nvSpPr>
          <p:cNvPr id="4" name="Subtitle 2"/>
          <p:cNvSpPr txBox="1">
            <a:spLocks/>
          </p:cNvSpPr>
          <p:nvPr/>
        </p:nvSpPr>
        <p:spPr>
          <a:xfrm>
            <a:off x="977463" y="1295400"/>
            <a:ext cx="10421006" cy="518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a:r>
              <a:rPr lang="en-US" dirty="0" smtClean="0">
                <a:solidFill>
                  <a:schemeClr val="tx1"/>
                </a:solidFill>
              </a:rPr>
              <a:t>Game dynamics </a:t>
            </a:r>
            <a:endParaRPr lang="fa-IR" dirty="0" smtClean="0">
              <a:solidFill>
                <a:schemeClr val="tx1"/>
              </a:solidFill>
            </a:endParaRPr>
          </a:p>
          <a:p>
            <a:pPr algn="just" rtl="1"/>
            <a:r>
              <a:rPr lang="fa-IR" dirty="0" smtClean="0">
                <a:solidFill>
                  <a:schemeClr val="tx1"/>
                </a:solidFill>
                <a:cs typeface="B Davat" pitchFamily="2" charset="-78"/>
              </a:rPr>
              <a:t>حالت هر سیستم به وسیله یک بردار حالت </a:t>
            </a:r>
            <a:r>
              <a:rPr lang="en-US" dirty="0" smtClean="0">
                <a:solidFill>
                  <a:schemeClr val="tx1"/>
                </a:solidFill>
                <a:cs typeface="B Davat" pitchFamily="2" charset="-78"/>
              </a:rPr>
              <a:t>x</a:t>
            </a:r>
            <a:r>
              <a:rPr lang="fa-IR" dirty="0" smtClean="0">
                <a:solidFill>
                  <a:schemeClr val="tx1"/>
                </a:solidFill>
                <a:cs typeface="B Davat" pitchFamily="2" charset="-78"/>
              </a:rPr>
              <a:t> توصیف می­شود که ارزش متغیرهای مربوطه را تعیین می­کند. احتمال استراتژی­ها در هر بازی، متغیرهای مربوطه در این مقاله هستند. تعیین چگونگی تطور بردار حالت در زمان به واسطه پویش سیستم صورت می­پذیرد. مسیری که بردار حالت به دنبال تطور تدریجی خود بر طبق پویش­ها در فضای حالت توصیف می­کند یک خط سیر یا مدار نامیده می­شود. بنابراین در مدل </a:t>
            </a:r>
            <a:r>
              <a:rPr lang="fa-IR" dirty="0" smtClean="0">
                <a:solidFill>
                  <a:schemeClr val="tx1"/>
                </a:solidFill>
                <a:cs typeface="B Davat" pitchFamily="2" charset="-78"/>
              </a:rPr>
              <a:t>فرابازی </a:t>
            </a:r>
            <a:r>
              <a:rPr lang="fa-IR" dirty="0" smtClean="0">
                <a:solidFill>
                  <a:schemeClr val="tx1"/>
                </a:solidFill>
                <a:cs typeface="B Davat" pitchFamily="2" charset="-78"/>
              </a:rPr>
              <a:t>توسعه، خط سیر بردار حالت حقوق مالکیت، پویش توسعه را نشان میدهد.</a:t>
            </a:r>
            <a:endParaRPr lang="fa-IR" dirty="0">
              <a:solidFill>
                <a:schemeClr val="tx1"/>
              </a:solidFill>
              <a:cs typeface="B Davat" pitchFamily="2" charset="-78"/>
            </a:endParaRPr>
          </a:p>
        </p:txBody>
      </p:sp>
    </p:spTree>
    <p:extLst>
      <p:ext uri="{BB962C8B-B14F-4D97-AF65-F5344CB8AC3E}">
        <p14:creationId xmlns:p14="http://schemas.microsoft.com/office/powerpoint/2010/main" val="3144655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0" y="228601"/>
            <a:ext cx="3962400" cy="1371600"/>
          </a:xfrm>
        </p:spPr>
        <p:txBody>
          <a:bodyPr>
            <a:normAutofit/>
            <a:scene3d>
              <a:camera prst="orthographicFront"/>
              <a:lightRig rig="threePt" dir="t"/>
            </a:scene3d>
            <a:sp3d extrusionH="57150">
              <a:bevelT w="38100" h="38100" prst="angle"/>
            </a:sp3d>
          </a:bodyPr>
          <a:lstStyle/>
          <a:p>
            <a:r>
              <a:rPr lang="fa-IR" sz="6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Fantezy" pitchFamily="2" charset="-78"/>
              </a:rPr>
              <a:t>بردار انگیزش</a:t>
            </a:r>
            <a:endParaRPr lang="fa-IR" sz="6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B Fantezy" pitchFamily="2" charset="-78"/>
            </a:endParaRPr>
          </a:p>
        </p:txBody>
      </p:sp>
      <p:sp>
        <p:nvSpPr>
          <p:cNvPr id="3" name="Subtitle 2"/>
          <p:cNvSpPr>
            <a:spLocks noGrp="1"/>
          </p:cNvSpPr>
          <p:nvPr>
            <p:ph type="subTitle" idx="1"/>
          </p:nvPr>
        </p:nvSpPr>
        <p:spPr>
          <a:xfrm>
            <a:off x="4165600" y="2057400"/>
            <a:ext cx="7721600" cy="4114800"/>
          </a:xfrm>
        </p:spPr>
        <p:txBody>
          <a:bodyPr/>
          <a:lstStyle/>
          <a:p>
            <a:r>
              <a:rPr lang="fa-IR" dirty="0" smtClean="0">
                <a:solidFill>
                  <a:schemeClr val="tx1"/>
                </a:solidFill>
                <a:cs typeface="B Davat" pitchFamily="2" charset="-78"/>
              </a:rPr>
              <a:t>هر یک از این مولفه ها در بازه 10- تا 10+ با فواصل 2.5 واحدی تغییر میکنند که عدد منفی برای کاهش دسترسی یا تخریب توسعه و عدد مثبت برای گشایش دسترسی یا تقویت توسعه است. در نهایت جمع جبری تغییرات این 8 مولفه به عنوان تغییر مختصات بردار انگیزش لحاظ میشود. </a:t>
            </a:r>
          </a:p>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52400"/>
            <a:ext cx="3556000" cy="662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309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2" y="76200"/>
            <a:ext cx="1210532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8000" y="4876800"/>
            <a:ext cx="11074400" cy="1323439"/>
          </a:xfrm>
          <a:prstGeom prst="rect">
            <a:avLst/>
          </a:prstGeom>
          <a:noFill/>
        </p:spPr>
        <p:txBody>
          <a:bodyPr wrap="square" rtlCol="1">
            <a:spAutoFit/>
          </a:bodyPr>
          <a:lstStyle/>
          <a:p>
            <a:pPr algn="just" rtl="1"/>
            <a:r>
              <a:rPr lang="fa-IR" sz="2000" b="1" dirty="0" smtClean="0">
                <a:cs typeface="B Davat" pitchFamily="2" charset="-78"/>
              </a:rPr>
              <a:t>این ماتریس به تلفیق هر سه جز نظری مدل اختصاص دارد. در ربع شمال غربی، بردار انگیزش، ربع جنوب شرقی، بردار انباشت، ربع جنوب غربی، بازی دسترسی به حقوق مالکیت در فضای حالت یا بردار انتخاب و ربع شمال شرقی وابستگی به شرایط اولیه را نشان میدهد. در این ماتریس، روابط منجر به گشایش دسترسی به حق مالکیت در بازه 0 تا 10+ با فواصل 2.5 واحدی و روابط منجر به تحدید آن در بازه 10- تا 0 با فواصل 2.5 واحدی مشخص میشوند. این ماتریس و بردارهای سه گانه برای مقاطع 25 ساله محاسبه و مقایسه خواهند شد. </a:t>
            </a:r>
            <a:endParaRPr lang="fa-IR" sz="2000" b="1" dirty="0">
              <a:cs typeface="B Davat" pitchFamily="2" charset="-78"/>
            </a:endParaRPr>
          </a:p>
        </p:txBody>
      </p:sp>
    </p:spTree>
    <p:extLst>
      <p:ext uri="{BB962C8B-B14F-4D97-AF65-F5344CB8AC3E}">
        <p14:creationId xmlns:p14="http://schemas.microsoft.com/office/powerpoint/2010/main" val="2791092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6538" y="0"/>
            <a:ext cx="4025461" cy="1418897"/>
          </a:xfrm>
        </p:spPr>
        <p:txBody>
          <a:bodyPr/>
          <a:lstStyle/>
          <a:p>
            <a:r>
              <a:rPr lang="fa-IR" dirty="0" smtClean="0">
                <a:cs typeface="B Titr" pitchFamily="2" charset="-78"/>
              </a:rPr>
              <a:t>فاز اول </a:t>
            </a:r>
            <a:endParaRPr lang="en-US" dirty="0">
              <a:cs typeface="B Titr" pitchFamily="2" charset="-78"/>
            </a:endParaRPr>
          </a:p>
        </p:txBody>
      </p:sp>
      <p:sp>
        <p:nvSpPr>
          <p:cNvPr id="3" name="Subtitle 2"/>
          <p:cNvSpPr>
            <a:spLocks noGrp="1"/>
          </p:cNvSpPr>
          <p:nvPr>
            <p:ph type="subTitle" idx="1"/>
          </p:nvPr>
        </p:nvSpPr>
        <p:spPr>
          <a:xfrm>
            <a:off x="914400" y="1371599"/>
            <a:ext cx="10326414" cy="4524703"/>
          </a:xfrm>
        </p:spPr>
        <p:txBody>
          <a:bodyPr/>
          <a:lstStyle/>
          <a:p>
            <a:pPr algn="r"/>
            <a:r>
              <a:rPr lang="fa-IR" sz="4400" dirty="0" smtClean="0">
                <a:solidFill>
                  <a:schemeClr val="tx1"/>
                </a:solidFill>
                <a:cs typeface="B Nasim" pitchFamily="2" charset="-78"/>
              </a:rPr>
              <a:t>شرایط اولیه: </a:t>
            </a:r>
            <a:r>
              <a:rPr lang="fa-IR" dirty="0" smtClean="0">
                <a:solidFill>
                  <a:schemeClr val="tx1"/>
                </a:solidFill>
                <a:cs typeface="B Nasim" pitchFamily="2" charset="-78"/>
              </a:rPr>
              <a:t>دوره ایلخانان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435" y="3221419"/>
            <a:ext cx="7319334"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05" y="157655"/>
            <a:ext cx="2911048" cy="655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59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977352" y="1"/>
            <a:ext cx="4214648" cy="1261240"/>
          </a:xfrm>
        </p:spPr>
        <p:txBody>
          <a:bodyPr/>
          <a:lstStyle/>
          <a:p>
            <a:r>
              <a:rPr lang="fa-IR" dirty="0" smtClean="0">
                <a:cs typeface="B Titr" pitchFamily="2" charset="-78"/>
              </a:rPr>
              <a:t>صفویه</a:t>
            </a:r>
            <a:endParaRPr lang="en-US"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78915234"/>
              </p:ext>
            </p:extLst>
          </p:nvPr>
        </p:nvGraphicFramePr>
        <p:xfrm>
          <a:off x="2349062" y="1760191"/>
          <a:ext cx="7747876" cy="3708400"/>
        </p:xfrm>
        <a:graphic>
          <a:graphicData uri="http://schemas.openxmlformats.org/drawingml/2006/table">
            <a:tbl>
              <a:tblPr firstRow="1" bandRow="1">
                <a:tableStyleId>{912C8C85-51F0-491E-9774-3900AFEF0FD7}</a:tableStyleId>
              </a:tblPr>
              <a:tblGrid>
                <a:gridCol w="3683876"/>
                <a:gridCol w="4064000"/>
              </a:tblGrid>
              <a:tr h="370840">
                <a:tc>
                  <a:txBody>
                    <a:bodyPr/>
                    <a:lstStyle/>
                    <a:p>
                      <a:pPr algn="ctr" rtl="1"/>
                      <a:r>
                        <a:rPr lang="fa-IR" dirty="0" smtClean="0">
                          <a:solidFill>
                            <a:schemeClr val="tx1"/>
                          </a:solidFill>
                          <a:cs typeface="B Titr" pitchFamily="2" charset="-78"/>
                        </a:rPr>
                        <a:t>تغییر مختصات بردار حالت</a:t>
                      </a:r>
                      <a:endParaRPr lang="en-US" dirty="0">
                        <a:solidFill>
                          <a:schemeClr val="tx1"/>
                        </a:solidFill>
                        <a:cs typeface="B Titr" pitchFamily="2" charset="-78"/>
                      </a:endParaRPr>
                    </a:p>
                  </a:txBody>
                  <a:tcPr anchor="ctr"/>
                </a:tc>
                <a:tc>
                  <a:txBody>
                    <a:bodyPr/>
                    <a:lstStyle/>
                    <a:p>
                      <a:pPr algn="ctr" rtl="1"/>
                      <a:r>
                        <a:rPr lang="fa-IR" dirty="0" smtClean="0">
                          <a:solidFill>
                            <a:schemeClr val="tx1"/>
                          </a:solidFill>
                          <a:cs typeface="B Titr" pitchFamily="2" charset="-78"/>
                        </a:rPr>
                        <a:t>حکومت</a:t>
                      </a:r>
                      <a:endParaRPr lang="en-US" dirty="0">
                        <a:solidFill>
                          <a:schemeClr val="tx1"/>
                        </a:solidFill>
                        <a:cs typeface="B Titr" pitchFamily="2" charset="-78"/>
                      </a:endParaRPr>
                    </a:p>
                  </a:txBody>
                  <a:tcPr anchor="ctr"/>
                </a:tc>
              </a:tr>
              <a:tr h="370840">
                <a:tc>
                  <a:txBody>
                    <a:bodyPr/>
                    <a:lstStyle/>
                    <a:p>
                      <a:pPr algn="ctr" rtl="1"/>
                      <a:r>
                        <a:rPr lang="fa-IR" dirty="0" smtClean="0">
                          <a:cs typeface="B Titr" pitchFamily="2" charset="-78"/>
                        </a:rPr>
                        <a:t>3.91-</a:t>
                      </a:r>
                      <a:endParaRPr lang="en-US" dirty="0">
                        <a:cs typeface="B Titr" pitchFamily="2" charset="-78"/>
                      </a:endParaRPr>
                    </a:p>
                  </a:txBody>
                  <a:tcPr anchor="ctr"/>
                </a:tc>
                <a:tc>
                  <a:txBody>
                    <a:bodyPr/>
                    <a:lstStyle/>
                    <a:p>
                      <a:pPr algn="ctr" rtl="1"/>
                      <a:r>
                        <a:rPr lang="fa-IR" dirty="0" smtClean="0">
                          <a:cs typeface="B Titr" pitchFamily="2" charset="-78"/>
                        </a:rPr>
                        <a:t>شاه اسماعیل اول </a:t>
                      </a:r>
                      <a:endParaRPr lang="en-US" dirty="0">
                        <a:cs typeface="B Titr" pitchFamily="2" charset="-78"/>
                      </a:endParaRPr>
                    </a:p>
                  </a:txBody>
                  <a:tcPr anchor="ctr"/>
                </a:tc>
              </a:tr>
              <a:tr h="370840">
                <a:tc>
                  <a:txBody>
                    <a:bodyPr/>
                    <a:lstStyle/>
                    <a:p>
                      <a:pPr algn="ctr" rtl="1"/>
                      <a:r>
                        <a:rPr lang="fa-IR" dirty="0" smtClean="0">
                          <a:cs typeface="B Titr" pitchFamily="2" charset="-78"/>
                        </a:rPr>
                        <a:t>11.384-</a:t>
                      </a:r>
                      <a:endParaRPr lang="en-US" dirty="0">
                        <a:cs typeface="B Titr" pitchFamily="2" charset="-78"/>
                      </a:endParaRPr>
                    </a:p>
                  </a:txBody>
                  <a:tcPr anchor="ctr"/>
                </a:tc>
                <a:tc>
                  <a:txBody>
                    <a:bodyPr/>
                    <a:lstStyle/>
                    <a:p>
                      <a:pPr algn="ctr" rtl="1"/>
                      <a:r>
                        <a:rPr lang="fa-IR" dirty="0" smtClean="0">
                          <a:cs typeface="B Titr" pitchFamily="2" charset="-78"/>
                        </a:rPr>
                        <a:t>شاه تهماسب یکم</a:t>
                      </a:r>
                      <a:endParaRPr lang="en-US" dirty="0">
                        <a:cs typeface="B Titr" pitchFamily="2" charset="-78"/>
                      </a:endParaRPr>
                    </a:p>
                  </a:txBody>
                  <a:tcPr anchor="ctr"/>
                </a:tc>
              </a:tr>
              <a:tr h="370840">
                <a:tc>
                  <a:txBody>
                    <a:bodyPr/>
                    <a:lstStyle/>
                    <a:p>
                      <a:pPr algn="ctr" rtl="1"/>
                      <a:r>
                        <a:rPr lang="fa-IR" dirty="0" smtClean="0">
                          <a:cs typeface="B Titr" pitchFamily="2" charset="-78"/>
                        </a:rPr>
                        <a:t>13.504-</a:t>
                      </a:r>
                      <a:endParaRPr lang="en-US" dirty="0">
                        <a:cs typeface="B Titr" pitchFamily="2" charset="-78"/>
                      </a:endParaRPr>
                    </a:p>
                  </a:txBody>
                  <a:tcPr anchor="ctr"/>
                </a:tc>
                <a:tc>
                  <a:txBody>
                    <a:bodyPr/>
                    <a:lstStyle/>
                    <a:p>
                      <a:pPr algn="ctr" rtl="1"/>
                      <a:r>
                        <a:rPr lang="fa-IR" dirty="0" smtClean="0">
                          <a:cs typeface="B Titr" pitchFamily="2" charset="-78"/>
                        </a:rPr>
                        <a:t>شاه اسماعیل دوم </a:t>
                      </a:r>
                      <a:endParaRPr lang="en-US" dirty="0">
                        <a:cs typeface="B Titr" pitchFamily="2" charset="-78"/>
                      </a:endParaRPr>
                    </a:p>
                  </a:txBody>
                  <a:tcPr anchor="ctr"/>
                </a:tc>
              </a:tr>
              <a:tr h="370840">
                <a:tc>
                  <a:txBody>
                    <a:bodyPr/>
                    <a:lstStyle/>
                    <a:p>
                      <a:pPr algn="ctr" rtl="1"/>
                      <a:r>
                        <a:rPr lang="fa-IR" dirty="0" smtClean="0">
                          <a:cs typeface="B Titr" pitchFamily="2" charset="-78"/>
                        </a:rPr>
                        <a:t>2.009-</a:t>
                      </a:r>
                      <a:endParaRPr lang="en-US" dirty="0">
                        <a:cs typeface="B Titr" pitchFamily="2" charset="-78"/>
                      </a:endParaRPr>
                    </a:p>
                  </a:txBody>
                  <a:tcPr anchor="ctr"/>
                </a:tc>
                <a:tc>
                  <a:txBody>
                    <a:bodyPr/>
                    <a:lstStyle/>
                    <a:p>
                      <a:pPr algn="ctr" rtl="1"/>
                      <a:r>
                        <a:rPr lang="fa-IR" dirty="0" smtClean="0">
                          <a:cs typeface="B Titr" pitchFamily="2" charset="-78"/>
                        </a:rPr>
                        <a:t>شاه محمد خدابنده</a:t>
                      </a:r>
                      <a:endParaRPr lang="en-US" dirty="0">
                        <a:cs typeface="B Titr" pitchFamily="2" charset="-78"/>
                      </a:endParaRPr>
                    </a:p>
                  </a:txBody>
                  <a:tcPr anchor="ctr"/>
                </a:tc>
              </a:tr>
              <a:tr h="370840">
                <a:tc>
                  <a:txBody>
                    <a:bodyPr/>
                    <a:lstStyle/>
                    <a:p>
                      <a:pPr algn="ctr" rtl="1"/>
                      <a:r>
                        <a:rPr lang="fa-IR" dirty="0" smtClean="0">
                          <a:cs typeface="B Titr" pitchFamily="2" charset="-78"/>
                        </a:rPr>
                        <a:t>14.807</a:t>
                      </a:r>
                      <a:endParaRPr lang="en-US" dirty="0">
                        <a:cs typeface="B Titr" pitchFamily="2" charset="-78"/>
                      </a:endParaRPr>
                    </a:p>
                  </a:txBody>
                  <a:tcPr anchor="ctr"/>
                </a:tc>
                <a:tc>
                  <a:txBody>
                    <a:bodyPr/>
                    <a:lstStyle/>
                    <a:p>
                      <a:pPr algn="ctr" rtl="1"/>
                      <a:r>
                        <a:rPr lang="fa-IR" dirty="0" smtClean="0">
                          <a:cs typeface="B Titr" pitchFamily="2" charset="-78"/>
                        </a:rPr>
                        <a:t>شاه عباس یکم </a:t>
                      </a:r>
                      <a:endParaRPr lang="en-US" dirty="0">
                        <a:cs typeface="B Titr" pitchFamily="2" charset="-78"/>
                      </a:endParaRPr>
                    </a:p>
                  </a:txBody>
                  <a:tcPr anchor="ctr"/>
                </a:tc>
              </a:tr>
              <a:tr h="370840">
                <a:tc>
                  <a:txBody>
                    <a:bodyPr/>
                    <a:lstStyle/>
                    <a:p>
                      <a:pPr algn="ctr" rtl="1"/>
                      <a:r>
                        <a:rPr lang="fa-IR" dirty="0" smtClean="0">
                          <a:cs typeface="B Titr" pitchFamily="2" charset="-78"/>
                        </a:rPr>
                        <a:t>4.371-</a:t>
                      </a:r>
                      <a:endParaRPr lang="en-US" dirty="0">
                        <a:cs typeface="B Titr" pitchFamily="2" charset="-78"/>
                      </a:endParaRPr>
                    </a:p>
                  </a:txBody>
                  <a:tcPr anchor="ctr"/>
                </a:tc>
                <a:tc>
                  <a:txBody>
                    <a:bodyPr/>
                    <a:lstStyle/>
                    <a:p>
                      <a:pPr algn="ctr" rtl="1"/>
                      <a:r>
                        <a:rPr lang="fa-IR" dirty="0" smtClean="0">
                          <a:cs typeface="B Titr" pitchFamily="2" charset="-78"/>
                        </a:rPr>
                        <a:t>شاه صفی</a:t>
                      </a:r>
                      <a:endParaRPr lang="en-US" dirty="0">
                        <a:cs typeface="B Titr" pitchFamily="2" charset="-78"/>
                      </a:endParaRPr>
                    </a:p>
                  </a:txBody>
                  <a:tcPr anchor="ctr"/>
                </a:tc>
              </a:tr>
              <a:tr h="370840">
                <a:tc>
                  <a:txBody>
                    <a:bodyPr/>
                    <a:lstStyle/>
                    <a:p>
                      <a:pPr algn="ctr" rtl="1"/>
                      <a:r>
                        <a:rPr lang="fa-IR" dirty="0" smtClean="0">
                          <a:cs typeface="B Titr" pitchFamily="2" charset="-78"/>
                        </a:rPr>
                        <a:t>4.353</a:t>
                      </a:r>
                      <a:endParaRPr lang="en-US" dirty="0">
                        <a:cs typeface="B Titr" pitchFamily="2" charset="-78"/>
                      </a:endParaRPr>
                    </a:p>
                  </a:txBody>
                  <a:tcPr anchor="ctr"/>
                </a:tc>
                <a:tc>
                  <a:txBody>
                    <a:bodyPr/>
                    <a:lstStyle/>
                    <a:p>
                      <a:pPr algn="ctr" rtl="1"/>
                      <a:r>
                        <a:rPr lang="fa-IR" dirty="0" smtClean="0">
                          <a:cs typeface="B Titr" pitchFamily="2" charset="-78"/>
                        </a:rPr>
                        <a:t>شاه عباس دوم</a:t>
                      </a:r>
                      <a:endParaRPr lang="en-US" dirty="0">
                        <a:cs typeface="B Titr" pitchFamily="2" charset="-78"/>
                      </a:endParaRPr>
                    </a:p>
                  </a:txBody>
                  <a:tcPr anchor="ctr"/>
                </a:tc>
              </a:tr>
              <a:tr h="370840">
                <a:tc>
                  <a:txBody>
                    <a:bodyPr/>
                    <a:lstStyle/>
                    <a:p>
                      <a:pPr algn="ctr" rtl="1"/>
                      <a:r>
                        <a:rPr lang="fa-IR" dirty="0" smtClean="0">
                          <a:cs typeface="B Titr" pitchFamily="2" charset="-78"/>
                        </a:rPr>
                        <a:t>4.353</a:t>
                      </a:r>
                      <a:endParaRPr lang="en-US" dirty="0">
                        <a:cs typeface="B Titr" pitchFamily="2" charset="-78"/>
                      </a:endParaRPr>
                    </a:p>
                  </a:txBody>
                  <a:tcPr anchor="ctr"/>
                </a:tc>
                <a:tc>
                  <a:txBody>
                    <a:bodyPr/>
                    <a:lstStyle/>
                    <a:p>
                      <a:pPr algn="ctr" rtl="1"/>
                      <a:r>
                        <a:rPr lang="fa-IR" dirty="0" smtClean="0">
                          <a:cs typeface="B Titr" pitchFamily="2" charset="-78"/>
                        </a:rPr>
                        <a:t>شاه سلیمان</a:t>
                      </a:r>
                      <a:endParaRPr lang="en-US" dirty="0">
                        <a:cs typeface="B Titr" pitchFamily="2" charset="-78"/>
                      </a:endParaRPr>
                    </a:p>
                  </a:txBody>
                  <a:tcPr anchor="ctr"/>
                </a:tc>
              </a:tr>
              <a:tr h="370840">
                <a:tc>
                  <a:txBody>
                    <a:bodyPr/>
                    <a:lstStyle/>
                    <a:p>
                      <a:pPr algn="ctr" rtl="1"/>
                      <a:r>
                        <a:rPr lang="fa-IR" dirty="0" smtClean="0">
                          <a:cs typeface="B Titr" pitchFamily="2" charset="-78"/>
                        </a:rPr>
                        <a:t>7.403-</a:t>
                      </a:r>
                      <a:endParaRPr lang="en-US" dirty="0">
                        <a:cs typeface="B Titr" pitchFamily="2" charset="-78"/>
                      </a:endParaRPr>
                    </a:p>
                  </a:txBody>
                  <a:tcPr anchor="ctr"/>
                </a:tc>
                <a:tc>
                  <a:txBody>
                    <a:bodyPr/>
                    <a:lstStyle/>
                    <a:p>
                      <a:pPr algn="ctr" rtl="1"/>
                      <a:r>
                        <a:rPr lang="fa-IR" dirty="0" smtClean="0">
                          <a:cs typeface="B Titr" pitchFamily="2" charset="-78"/>
                        </a:rPr>
                        <a:t>شاه سلطان حسین</a:t>
                      </a:r>
                      <a:endParaRPr lang="en-US" dirty="0">
                        <a:cs typeface="B Titr" pitchFamily="2" charset="-78"/>
                      </a:endParaRPr>
                    </a:p>
                  </a:txBody>
                  <a:tcPr anchor="ctr"/>
                </a:tc>
              </a:tr>
            </a:tbl>
          </a:graphicData>
        </a:graphic>
      </p:graphicFrame>
    </p:spTree>
    <p:extLst>
      <p:ext uri="{BB962C8B-B14F-4D97-AF65-F5344CB8AC3E}">
        <p14:creationId xmlns:p14="http://schemas.microsoft.com/office/powerpoint/2010/main" val="4210278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5545" y="1"/>
            <a:ext cx="9606455" cy="1109896"/>
          </a:xfrm>
        </p:spPr>
        <p:txBody>
          <a:bodyPr>
            <a:normAutofit fontScale="90000"/>
          </a:bodyPr>
          <a:lstStyle/>
          <a:p>
            <a:pPr rtl="1"/>
            <a:r>
              <a:rPr lang="fa-IR" dirty="0" smtClean="0">
                <a:solidFill>
                  <a:schemeClr val="tx1"/>
                </a:solidFill>
                <a:cs typeface="B Titr" pitchFamily="2" charset="-78"/>
              </a:rPr>
              <a:t> فرگشت بردار حالت حقوق مالکیت و جاذبهای آشوبی</a:t>
            </a:r>
            <a:endParaRPr lang="en-US" dirty="0">
              <a:cs typeface="B Titr" pitchFamily="2" charset="-78"/>
            </a:endParaRPr>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59" y="1109896"/>
            <a:ext cx="12054495" cy="562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627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TotalTime>
  <Words>458</Words>
  <Application>Microsoft Office PowerPoint</Application>
  <PresentationFormat>Widescreen</PresentationFormat>
  <Paragraphs>54</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 Baran</vt:lpstr>
      <vt:lpstr>B Davat</vt:lpstr>
      <vt:lpstr>B Fantezy</vt:lpstr>
      <vt:lpstr>B Farnaz</vt:lpstr>
      <vt:lpstr>B Nasim</vt:lpstr>
      <vt:lpstr>B Titr</vt:lpstr>
      <vt:lpstr>Calibri</vt:lpstr>
      <vt:lpstr>Office Theme</vt:lpstr>
      <vt:lpstr>پروژه فرابازی توسعه ایران    فاز اول   </vt:lpstr>
      <vt:lpstr>سازمان گزارش </vt:lpstr>
      <vt:lpstr>پروژه فرابازی توسعه ایران </vt:lpstr>
      <vt:lpstr>مدل</vt:lpstr>
      <vt:lpstr>بردار انگیزش</vt:lpstr>
      <vt:lpstr>PowerPoint Presentation</vt:lpstr>
      <vt:lpstr>فاز اول </vt:lpstr>
      <vt:lpstr>صفویه</vt:lpstr>
      <vt:lpstr> فرگشت بردار حالت حقوق مالکیت و جاذبهای آشوبی</vt:lpstr>
      <vt:lpstr>PowerPoint Presentation</vt:lpstr>
      <vt:lpstr>PowerPoint Presentation</vt:lpstr>
      <vt:lpstr>PowerPoint Presentation</vt:lpstr>
      <vt:lpstr>تحلیل رگرسیونی فرگشت بردار حالت (مشخصات جاذبها)</vt:lpstr>
      <vt:lpstr>PowerPoint Presentation</vt:lpstr>
      <vt:lpstr>PowerPoint Presentation</vt:lpstr>
      <vt:lpstr>PowerPoint Presentation</vt:lpstr>
      <vt:lpstr>PowerPoint Presentation</vt:lpstr>
      <vt:lpstr>PowerPoint Presentation</vt:lpstr>
      <vt:lpstr>PowerPoint Presentation</vt:lpstr>
      <vt:lpstr>سپاس از توجه شما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41</cp:revision>
  <cp:lastPrinted>2013-03-05T15:35:42Z</cp:lastPrinted>
  <dcterms:created xsi:type="dcterms:W3CDTF">2013-03-05T11:31:03Z</dcterms:created>
  <dcterms:modified xsi:type="dcterms:W3CDTF">2013-06-19T05:01:28Z</dcterms:modified>
</cp:coreProperties>
</file>