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1521-B940-4221-B79D-099EB3D21A79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AA72-81CE-4180-A03C-4B7023ECF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1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1521-B940-4221-B79D-099EB3D21A79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AA72-81CE-4180-A03C-4B7023ECF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50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1521-B940-4221-B79D-099EB3D21A79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AA72-81CE-4180-A03C-4B7023ECF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70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1521-B940-4221-B79D-099EB3D21A79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AA72-81CE-4180-A03C-4B7023ECF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38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1521-B940-4221-B79D-099EB3D21A79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AA72-81CE-4180-A03C-4B7023ECF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0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1521-B940-4221-B79D-099EB3D21A79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AA72-81CE-4180-A03C-4B7023ECF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5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1521-B940-4221-B79D-099EB3D21A79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AA72-81CE-4180-A03C-4B7023ECF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05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1521-B940-4221-B79D-099EB3D21A79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AA72-81CE-4180-A03C-4B7023ECF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8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1521-B940-4221-B79D-099EB3D21A79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AA72-81CE-4180-A03C-4B7023ECF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6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1521-B940-4221-B79D-099EB3D21A79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AA72-81CE-4180-A03C-4B7023ECF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7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1521-B940-4221-B79D-099EB3D21A79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AA72-81CE-4180-A03C-4B7023ECF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71521-B940-4221-B79D-099EB3D21A79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CAA72-81CE-4180-A03C-4B7023ECF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6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899642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cs typeface="B Titr" pitchFamily="2" charset="-78"/>
              </a:rPr>
              <a:t>نورواکونومیکس </a:t>
            </a:r>
            <a:br>
              <a:rPr lang="fa-IR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 </a:t>
            </a:r>
            <a:br>
              <a:rPr lang="fa-IR" dirty="0" smtClean="0">
                <a:cs typeface="B Titr" pitchFamily="2" charset="-78"/>
              </a:rPr>
            </a:br>
            <a:r>
              <a:rPr lang="fa-IR" sz="3100" dirty="0">
                <a:cs typeface="B Titr" pitchFamily="2" charset="-78"/>
              </a:rPr>
              <a:t>اقتصاد مبتنی بر عصب شناسی و نظریه سیستم های چند </a:t>
            </a:r>
            <a:r>
              <a:rPr lang="fa-IR" sz="3100" dirty="0" smtClean="0">
                <a:cs typeface="B Titr" pitchFamily="2" charset="-78"/>
              </a:rPr>
              <a:t>گانه</a:t>
            </a:r>
            <a:r>
              <a:rPr lang="en-US" dirty="0">
                <a:cs typeface="B Titr" pitchFamily="2" charset="-78"/>
              </a:rPr>
              <a:t/>
            </a:r>
            <a:br>
              <a:rPr lang="en-US" dirty="0">
                <a:cs typeface="B Titr" pitchFamily="2" charset="-78"/>
              </a:rPr>
            </a:br>
            <a:endParaRPr lang="en-US" dirty="0">
              <a:cs typeface="B Titr" pitchFamily="2" charset="-78"/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467544" y="4869160"/>
            <a:ext cx="4136504" cy="1417712"/>
          </a:xfrm>
        </p:spPr>
        <p:txBody>
          <a:bodyPr>
            <a:normAutofit fontScale="92500" lnSpcReduction="20000"/>
          </a:bodyPr>
          <a:lstStyle/>
          <a:p>
            <a:r>
              <a:rPr lang="fa-IR" dirty="0" smtClean="0">
                <a:solidFill>
                  <a:schemeClr val="tx1"/>
                </a:solidFill>
                <a:cs typeface="B Zar" pitchFamily="2" charset="-78"/>
              </a:rPr>
              <a:t>معصومه موسوی </a:t>
            </a:r>
          </a:p>
          <a:p>
            <a:pPr rtl="1"/>
            <a:r>
              <a:rPr lang="fa-IR" dirty="0" smtClean="0">
                <a:solidFill>
                  <a:schemeClr val="tx1"/>
                </a:solidFill>
                <a:cs typeface="B Zar" pitchFamily="2" charset="-78"/>
              </a:rPr>
              <a:t> کارگروه ابربازی توسعه </a:t>
            </a:r>
          </a:p>
          <a:p>
            <a:pPr rtl="1"/>
            <a:r>
              <a:rPr lang="fa-IR" dirty="0" smtClean="0">
                <a:solidFill>
                  <a:schemeClr val="tx1"/>
                </a:solidFill>
                <a:cs typeface="B Zar" pitchFamily="2" charset="-78"/>
              </a:rPr>
              <a:t>بهار 92 </a:t>
            </a:r>
            <a:endParaRPr lang="en-US" dirty="0">
              <a:solidFill>
                <a:schemeClr val="tx1"/>
              </a:solidFill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5549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152" y="0"/>
            <a:ext cx="3203848" cy="1470025"/>
          </a:xfrm>
        </p:spPr>
        <p:txBody>
          <a:bodyPr>
            <a:normAutofit/>
          </a:bodyPr>
          <a:lstStyle/>
          <a:p>
            <a:r>
              <a:rPr lang="fa-IR" sz="6000" dirty="0" smtClean="0">
                <a:cs typeface="B Titr" pitchFamily="2" charset="-78"/>
              </a:rPr>
              <a:t>تعریف</a:t>
            </a:r>
            <a:endParaRPr lang="en-US" sz="6000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344816" cy="4464496"/>
          </a:xfrm>
        </p:spPr>
        <p:txBody>
          <a:bodyPr>
            <a:normAutofit lnSpcReduction="10000"/>
          </a:bodyPr>
          <a:lstStyle/>
          <a:p>
            <a:pPr rtl="1"/>
            <a:r>
              <a:rPr lang="fa-IR" dirty="0">
                <a:solidFill>
                  <a:schemeClr val="tx1"/>
                </a:solidFill>
                <a:cs typeface="B Zar" pitchFamily="2" charset="-78"/>
              </a:rPr>
              <a:t>اقتصاد از منظر عصب شناسی مطالعه بنیادهای خرد زیست شناسی  شناخت اقتصادی </a:t>
            </a:r>
            <a:r>
              <a:rPr lang="fa-IR" dirty="0" smtClean="0">
                <a:solidFill>
                  <a:schemeClr val="tx1"/>
                </a:solidFill>
                <a:cs typeface="B Zar" pitchFamily="2" charset="-78"/>
              </a:rPr>
              <a:t>است.</a:t>
            </a:r>
            <a:endParaRPr lang="en-US" dirty="0">
              <a:solidFill>
                <a:schemeClr val="tx1"/>
              </a:solidFill>
              <a:cs typeface="B Zar" pitchFamily="2" charset="-78"/>
            </a:endParaRPr>
          </a:p>
          <a:p>
            <a:pPr rtl="1"/>
            <a:r>
              <a:rPr lang="fa-IR" dirty="0">
                <a:solidFill>
                  <a:schemeClr val="tx1"/>
                </a:solidFill>
                <a:cs typeface="B Zar" pitchFamily="2" charset="-78"/>
              </a:rPr>
              <a:t>بنیادهای خرد زیست شناسی، مکانیسم های  شیمیایی عصب و </a:t>
            </a:r>
            <a:r>
              <a:rPr lang="fa-IR" dirty="0" smtClean="0">
                <a:solidFill>
                  <a:schemeClr val="tx1"/>
                </a:solidFill>
                <a:cs typeface="B Zar" pitchFamily="2" charset="-78"/>
              </a:rPr>
              <a:t>مسیرهایشان است. </a:t>
            </a:r>
            <a:r>
              <a:rPr lang="fa-IR" dirty="0">
                <a:solidFill>
                  <a:schemeClr val="tx1"/>
                </a:solidFill>
                <a:cs typeface="B Zar" pitchFamily="2" charset="-78"/>
              </a:rPr>
              <a:t>مثل سیستم مغز </a:t>
            </a:r>
            <a:r>
              <a:rPr lang="fa-IR" dirty="0" smtClean="0">
                <a:solidFill>
                  <a:schemeClr val="tx1"/>
                </a:solidFill>
                <a:cs typeface="B Zar" pitchFamily="2" charset="-78"/>
              </a:rPr>
              <a:t>نورونها ژنها و </a:t>
            </a:r>
            <a:r>
              <a:rPr lang="fa-IR" dirty="0">
                <a:solidFill>
                  <a:schemeClr val="tx1"/>
                </a:solidFill>
                <a:cs typeface="B Zar" pitchFamily="2" charset="-78"/>
              </a:rPr>
              <a:t>نورو </a:t>
            </a:r>
            <a:r>
              <a:rPr lang="fa-IR" dirty="0" smtClean="0">
                <a:solidFill>
                  <a:schemeClr val="tx1"/>
                </a:solidFill>
                <a:cs typeface="B Zar" pitchFamily="2" charset="-78"/>
              </a:rPr>
              <a:t>ترنسمیترها</a:t>
            </a:r>
            <a:endParaRPr lang="en-US" dirty="0"/>
          </a:p>
          <a:p>
            <a:pPr rtl="1"/>
            <a:r>
              <a:rPr lang="fa-IR" dirty="0">
                <a:solidFill>
                  <a:schemeClr val="tx1"/>
                </a:solidFill>
                <a:cs typeface="B Zar" pitchFamily="2" charset="-78"/>
              </a:rPr>
              <a:t>شناخت اقتصادی، شناخت فعالیت هایی است که با ادراکات اقتصادی ، باورها و تصمیم ها شامل نمایش روحی ، احساسات ، انتظارات یادگیری ، حافظه ، تر جیحات ، تصمیم گرفتن و رفتار مرتبط است.</a:t>
            </a:r>
            <a:endParaRPr lang="en-US" dirty="0">
              <a:solidFill>
                <a:schemeClr val="tx1"/>
              </a:solidFill>
              <a:cs typeface="B Zar" pitchFamily="2" charset="-78"/>
            </a:endParaRPr>
          </a:p>
          <a:p>
            <a:pPr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370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6136" y="116632"/>
            <a:ext cx="3347864" cy="1470025"/>
          </a:xfrm>
        </p:spPr>
        <p:txBody>
          <a:bodyPr>
            <a:normAutofit/>
          </a:bodyPr>
          <a:lstStyle/>
          <a:p>
            <a:r>
              <a:rPr lang="fa-IR" sz="6000" dirty="0" smtClean="0">
                <a:cs typeface="B Titr" pitchFamily="2" charset="-78"/>
              </a:rPr>
              <a:t>تاریخچه</a:t>
            </a:r>
            <a:endParaRPr lang="en-US" sz="6000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844824"/>
            <a:ext cx="7344816" cy="4082008"/>
          </a:xfrm>
        </p:spPr>
        <p:txBody>
          <a:bodyPr>
            <a:normAutofit lnSpcReduction="10000"/>
          </a:bodyPr>
          <a:lstStyle/>
          <a:p>
            <a:pPr rtl="1"/>
            <a:r>
              <a:rPr lang="fa-IR" b="1" dirty="0" smtClean="0">
                <a:solidFill>
                  <a:schemeClr val="tx1"/>
                </a:solidFill>
                <a:cs typeface="B Zar" pitchFamily="2" charset="-78"/>
              </a:rPr>
              <a:t>خاستگاه نورواکونومیکس به دیدگاه نئوکلاسیکی دهه 1930 و علم  اعصاب شناختی دهه 1990 بازمیگردد.   </a:t>
            </a:r>
          </a:p>
          <a:p>
            <a:pPr rtl="1"/>
            <a:endParaRPr lang="fa-IR" dirty="0" smtClean="0">
              <a:solidFill>
                <a:schemeClr val="tx1"/>
              </a:solidFill>
              <a:cs typeface="B Zar" pitchFamily="2" charset="-78"/>
            </a:endParaRPr>
          </a:p>
          <a:p>
            <a:pPr algn="just" rtl="1"/>
            <a:r>
              <a:rPr lang="fa-IR" dirty="0" smtClean="0">
                <a:solidFill>
                  <a:schemeClr val="tx1"/>
                </a:solidFill>
                <a:cs typeface="B Zar" pitchFamily="2" charset="-78"/>
              </a:rPr>
              <a:t>اقتصاد نئوکلاسیک: ساموئلسون، اَرو و دِبروو به دنبال ساختار ریاضی انتخاب مصرف کننده بودند؛ رویکرد رجحان آشکار در این زمینه شکل گرفت. مورگنشترن و فون نویمان نیز مفهوم مطلوبیت انتظاری را مطرح کردند. </a:t>
            </a:r>
            <a:endParaRPr lang="en-US" dirty="0">
              <a:solidFill>
                <a:schemeClr val="tx1"/>
              </a:solidFill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44864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412776"/>
            <a:ext cx="7128792" cy="4608512"/>
          </a:xfrm>
        </p:spPr>
        <p:txBody>
          <a:bodyPr/>
          <a:lstStyle/>
          <a:p>
            <a:pPr algn="just" rtl="1"/>
            <a:r>
              <a:rPr lang="fa-IR" dirty="0" smtClean="0">
                <a:solidFill>
                  <a:schemeClr val="tx1"/>
                </a:solidFill>
                <a:cs typeface="B Zar" pitchFamily="2" charset="-78"/>
              </a:rPr>
              <a:t>علم اعصابِ شناختی: در اینجا دو رویکرد نورولوژیکی و روانشناختی تلفیق شده اند. در مدلهای تلفیقی اعصابِ شناختی، رابطه بین مغز و رفتار مطالعه میشود.  </a:t>
            </a:r>
          </a:p>
          <a:p>
            <a:pPr algn="just" rtl="1"/>
            <a:r>
              <a:rPr lang="fa-IR" dirty="0" smtClean="0">
                <a:solidFill>
                  <a:schemeClr val="tx1"/>
                </a:solidFill>
                <a:cs typeface="B Zar" pitchFamily="2" charset="-78"/>
              </a:rPr>
              <a:t>در قالب مطالعات نورواکونومیکس نیز اثر سیستم اعصاب بر تصمیم گیری، انتخاب و رفتار و رجحان افراد مطالعه میشود. از این روی نورواکونومیکس برای طراحی مکانیزم، اهمیت محوری دارد.   </a:t>
            </a:r>
            <a:endParaRPr lang="en-US" dirty="0">
              <a:solidFill>
                <a:schemeClr val="tx1"/>
              </a:solidFill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6842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76672"/>
            <a:ext cx="7772400" cy="1470025"/>
          </a:xfrm>
        </p:spPr>
        <p:txBody>
          <a:bodyPr/>
          <a:lstStyle/>
          <a:p>
            <a:r>
              <a:rPr lang="fa-IR" b="1" dirty="0">
                <a:cs typeface="B Titr" pitchFamily="2" charset="-78"/>
              </a:rPr>
              <a:t>فرضیه </a:t>
            </a:r>
            <a:r>
              <a:rPr lang="fa-IR" b="1" dirty="0" smtClean="0">
                <a:cs typeface="B Titr" pitchFamily="2" charset="-78"/>
              </a:rPr>
              <a:t>سیستمهای چندگانه</a:t>
            </a:r>
            <a:r>
              <a:rPr lang="en-US" b="1" dirty="0">
                <a:cs typeface="B Titr" pitchFamily="2" charset="-78"/>
              </a:rPr>
              <a:t/>
            </a:r>
            <a:br>
              <a:rPr lang="en-US" b="1" dirty="0">
                <a:cs typeface="B Titr" pitchFamily="2" charset="-78"/>
              </a:rPr>
            </a:br>
            <a:endParaRPr lang="en-US" b="1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988840"/>
            <a:ext cx="6440760" cy="3649960"/>
          </a:xfrm>
        </p:spPr>
        <p:txBody>
          <a:bodyPr>
            <a:normAutofit/>
          </a:bodyPr>
          <a:lstStyle/>
          <a:p>
            <a:pPr rtl="1"/>
            <a:r>
              <a:rPr lang="fa-IR" dirty="0">
                <a:solidFill>
                  <a:schemeClr val="tx1"/>
                </a:solidFill>
                <a:cs typeface="B Zar" pitchFamily="2" charset="-78"/>
              </a:rPr>
              <a:t>مغز به وسیله تلفیق سیگنالها از سیستم های چند گانه تصمیم می گیرد(مثل ساختن ارزشها)</a:t>
            </a:r>
            <a:endParaRPr lang="en-US" dirty="0">
              <a:solidFill>
                <a:schemeClr val="tx1"/>
              </a:solidFill>
              <a:cs typeface="B Zar" pitchFamily="2" charset="-78"/>
            </a:endParaRPr>
          </a:p>
          <a:p>
            <a:pPr rtl="1"/>
            <a:r>
              <a:rPr lang="fa-IR" dirty="0">
                <a:solidFill>
                  <a:schemeClr val="tx1"/>
                </a:solidFill>
                <a:cs typeface="B Zar" pitchFamily="2" charset="-78"/>
              </a:rPr>
              <a:t>این سیستمهای چندگانه اطلاعات را به روشهای متفاوتی پردازش میکنند و در برخی از حالتها به پاداشها وزنهای متفاوتی میدهند. </a:t>
            </a:r>
            <a:endParaRPr lang="en-US" dirty="0">
              <a:solidFill>
                <a:schemeClr val="tx1"/>
              </a:solidFill>
              <a:cs typeface="B Zar" pitchFamily="2" charset="-78"/>
            </a:endParaRPr>
          </a:p>
          <a:p>
            <a:endParaRPr lang="en-US" dirty="0">
              <a:solidFill>
                <a:schemeClr val="tx1"/>
              </a:solidFill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7696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503548" y="1700808"/>
            <a:ext cx="1944216" cy="1656184"/>
          </a:xfrm>
          <a:prstGeom prst="cloud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Zar" pitchFamily="2" charset="-78"/>
              </a:rPr>
              <a:t>سیستم 1</a:t>
            </a:r>
            <a:endParaRPr lang="en-US" sz="3200" dirty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732240" y="1676298"/>
            <a:ext cx="1872208" cy="1584176"/>
          </a:xfrm>
          <a:prstGeom prst="cloud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a-IR" dirty="0" smtClean="0">
                <a:solidFill>
                  <a:schemeClr val="tx1"/>
                </a:solidFill>
                <a:cs typeface="B Zar" pitchFamily="2" charset="-78"/>
              </a:rPr>
              <a:t>سیستم 2</a:t>
            </a:r>
            <a:endParaRPr lang="en-US" dirty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6" name="Bevel 5"/>
          <p:cNvSpPr/>
          <p:nvPr/>
        </p:nvSpPr>
        <p:spPr>
          <a:xfrm>
            <a:off x="3293858" y="4365104"/>
            <a:ext cx="2592288" cy="1224136"/>
          </a:xfrm>
          <a:prstGeom prst="bevel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Zar" pitchFamily="2" charset="-78"/>
              </a:rPr>
              <a:t>رفتار</a:t>
            </a:r>
            <a:endParaRPr lang="en-US" sz="3200" dirty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7" name="Left-Right-Up Arrow 6"/>
          <p:cNvSpPr/>
          <p:nvPr/>
        </p:nvSpPr>
        <p:spPr>
          <a:xfrm rot="10800000">
            <a:off x="2555776" y="2180122"/>
            <a:ext cx="4068452" cy="1824942"/>
          </a:xfrm>
          <a:prstGeom prst="leftRightUpArrow">
            <a:avLst>
              <a:gd name="adj1" fmla="val 41959"/>
              <a:gd name="adj2" fmla="val 25000"/>
              <a:gd name="adj3" fmla="val 25000"/>
            </a:avLst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Zar" pitchFamily="2" charset="-78"/>
              </a:rPr>
              <a:t>تلفیق</a:t>
            </a:r>
            <a:endParaRPr lang="en-US" sz="3200" dirty="0">
              <a:solidFill>
                <a:schemeClr val="tx1"/>
              </a:solidFill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32520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503548" y="1700808"/>
            <a:ext cx="1944216" cy="1656184"/>
          </a:xfrm>
          <a:prstGeom prst="cloud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Zar" pitchFamily="2" charset="-78"/>
              </a:rPr>
              <a:t>رژیم لاغری</a:t>
            </a:r>
            <a:endParaRPr lang="en-US" sz="3200" dirty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732240" y="1676298"/>
            <a:ext cx="1872208" cy="1584176"/>
          </a:xfrm>
          <a:prstGeom prst="cloud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a-IR" dirty="0" smtClean="0">
                <a:solidFill>
                  <a:schemeClr val="tx1"/>
                </a:solidFill>
                <a:cs typeface="B Zar" pitchFamily="2" charset="-78"/>
              </a:rPr>
              <a:t>لذت خوردن</a:t>
            </a:r>
            <a:endParaRPr lang="en-US" dirty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6" name="Bevel 5"/>
          <p:cNvSpPr/>
          <p:nvPr/>
        </p:nvSpPr>
        <p:spPr>
          <a:xfrm>
            <a:off x="3293858" y="4365104"/>
            <a:ext cx="2592288" cy="1224136"/>
          </a:xfrm>
          <a:prstGeom prst="bevel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Zar" pitchFamily="2" charset="-78"/>
              </a:rPr>
              <a:t>رد یا پذیرش</a:t>
            </a:r>
            <a:endParaRPr lang="en-US" sz="3200" dirty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7" name="Left-Right-Up Arrow 6"/>
          <p:cNvSpPr/>
          <p:nvPr/>
        </p:nvSpPr>
        <p:spPr>
          <a:xfrm rot="10800000">
            <a:off x="2555776" y="2180122"/>
            <a:ext cx="4068452" cy="1824942"/>
          </a:xfrm>
          <a:prstGeom prst="leftRightUpArrow">
            <a:avLst>
              <a:gd name="adj1" fmla="val 41959"/>
              <a:gd name="adj2" fmla="val 25000"/>
              <a:gd name="adj3" fmla="val 25000"/>
            </a:avLst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Zar" pitchFamily="2" charset="-78"/>
              </a:rPr>
              <a:t>تلفیق</a:t>
            </a:r>
            <a:endParaRPr lang="en-US" sz="3200" dirty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475656" y="332656"/>
            <a:ext cx="6156176" cy="936104"/>
          </a:xfrm>
        </p:spPr>
        <p:txBody>
          <a:bodyPr/>
          <a:lstStyle/>
          <a:p>
            <a:r>
              <a:rPr lang="fa-IR" b="1" dirty="0" smtClean="0">
                <a:cs typeface="B Titr" pitchFamily="2" charset="-78"/>
              </a:rPr>
              <a:t>یک تکه شکلات میل دارید؟</a:t>
            </a:r>
            <a:endParaRPr lang="en-US" b="1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7730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892480" cy="1470025"/>
          </a:xfrm>
        </p:spPr>
        <p:txBody>
          <a:bodyPr/>
          <a:lstStyle/>
          <a:p>
            <a:r>
              <a:rPr lang="fa-IR" dirty="0" smtClean="0">
                <a:cs typeface="B Titr" pitchFamily="2" charset="-78"/>
              </a:rPr>
              <a:t>انواع مختلف مضامین سیستمهای چندگانه 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7920880" cy="4608512"/>
          </a:xfrm>
        </p:spPr>
        <p:txBody>
          <a:bodyPr>
            <a:normAutofit fontScale="92500" lnSpcReduction="20000"/>
          </a:bodyPr>
          <a:lstStyle/>
          <a:p>
            <a:r>
              <a:rPr lang="fa-IR" dirty="0" smtClean="0">
                <a:solidFill>
                  <a:schemeClr val="tx1"/>
                </a:solidFill>
                <a:cs typeface="B Zar" pitchFamily="2" charset="-78"/>
              </a:rPr>
              <a:t>منفعت در برابر اشتیاق و هوس </a:t>
            </a:r>
          </a:p>
          <a:p>
            <a:r>
              <a:rPr lang="fa-IR" dirty="0" smtClean="0">
                <a:solidFill>
                  <a:schemeClr val="tx1"/>
                </a:solidFill>
                <a:cs typeface="B Zar" pitchFamily="2" charset="-78"/>
              </a:rPr>
              <a:t>فراخود در برابر خود</a:t>
            </a:r>
          </a:p>
          <a:p>
            <a:r>
              <a:rPr lang="fa-IR" dirty="0" smtClean="0">
                <a:solidFill>
                  <a:schemeClr val="tx1"/>
                </a:solidFill>
                <a:cs typeface="B Zar" pitchFamily="2" charset="-78"/>
              </a:rPr>
              <a:t>کنترل شده در برابر اتوماتیک</a:t>
            </a:r>
          </a:p>
          <a:p>
            <a:r>
              <a:rPr lang="fa-IR" dirty="0" smtClean="0">
                <a:solidFill>
                  <a:schemeClr val="tx1"/>
                </a:solidFill>
                <a:cs typeface="B Zar" pitchFamily="2" charset="-78"/>
              </a:rPr>
              <a:t>سرد در مقابل گرم</a:t>
            </a:r>
          </a:p>
          <a:p>
            <a:r>
              <a:rPr lang="fa-IR" dirty="0" smtClean="0">
                <a:solidFill>
                  <a:schemeClr val="tx1"/>
                </a:solidFill>
                <a:cs typeface="B Zar" pitchFamily="2" charset="-78"/>
              </a:rPr>
              <a:t>متعاملانه در برابر تکانشی</a:t>
            </a:r>
          </a:p>
          <a:p>
            <a:r>
              <a:rPr lang="fa-IR" dirty="0" smtClean="0">
                <a:solidFill>
                  <a:schemeClr val="tx1"/>
                </a:solidFill>
                <a:cs typeface="B Zar" pitchFamily="2" charset="-78"/>
              </a:rPr>
              <a:t>هشیار در مقابل ناهشیار</a:t>
            </a:r>
          </a:p>
          <a:p>
            <a:r>
              <a:rPr lang="fa-IR" dirty="0" smtClean="0">
                <a:solidFill>
                  <a:schemeClr val="tx1"/>
                </a:solidFill>
                <a:cs typeface="B Zar" pitchFamily="2" charset="-78"/>
              </a:rPr>
              <a:t>آسان در مقابل سخت</a:t>
            </a:r>
          </a:p>
          <a:p>
            <a:r>
              <a:rPr lang="fa-IR" dirty="0" smtClean="0">
                <a:solidFill>
                  <a:schemeClr val="tx1"/>
                </a:solidFill>
                <a:cs typeface="B Zar" pitchFamily="2" charset="-78"/>
              </a:rPr>
              <a:t>طراح در برابر انجام دهنده </a:t>
            </a:r>
          </a:p>
          <a:p>
            <a:r>
              <a:rPr lang="fa-IR" dirty="0" smtClean="0">
                <a:solidFill>
                  <a:schemeClr val="tx1"/>
                </a:solidFill>
                <a:cs typeface="B Zar" pitchFamily="2" charset="-78"/>
              </a:rPr>
              <a:t>صبور در برابر نزدیک بین</a:t>
            </a:r>
          </a:p>
          <a:p>
            <a:r>
              <a:rPr lang="fa-IR" dirty="0" smtClean="0">
                <a:solidFill>
                  <a:schemeClr val="tx1"/>
                </a:solidFill>
                <a:cs typeface="B Zar" pitchFamily="2" charset="-78"/>
              </a:rPr>
              <a:t>معنوی در برابر احشایی</a:t>
            </a:r>
          </a:p>
          <a:p>
            <a:endParaRPr lang="en-US" dirty="0">
              <a:solidFill>
                <a:schemeClr val="tx1"/>
              </a:solidFill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6622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332656"/>
            <a:ext cx="7772400" cy="1470025"/>
          </a:xfrm>
        </p:spPr>
        <p:txBody>
          <a:bodyPr/>
          <a:lstStyle/>
          <a:p>
            <a:r>
              <a:rPr lang="fa-IR" b="1" dirty="0" smtClean="0">
                <a:cs typeface="B Titr" pitchFamily="2" charset="-78"/>
              </a:rPr>
              <a:t>چشم انداز کاربرد در ابربازی توسعه</a:t>
            </a:r>
            <a:endParaRPr lang="en-US" b="1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492896"/>
            <a:ext cx="7704856" cy="3672408"/>
          </a:xfrm>
        </p:spPr>
        <p:txBody>
          <a:bodyPr/>
          <a:lstStyle/>
          <a:p>
            <a:r>
              <a:rPr lang="fa-IR" dirty="0" smtClean="0">
                <a:solidFill>
                  <a:schemeClr val="tx1"/>
                </a:solidFill>
                <a:cs typeface="B Zar" pitchFamily="2" charset="-78"/>
              </a:rPr>
              <a:t>مطالعه منطق وزن دهی سیستمهای چندگانه در کنشگران ایرانی </a:t>
            </a:r>
          </a:p>
          <a:p>
            <a:r>
              <a:rPr lang="fa-IR" dirty="0" smtClean="0">
                <a:solidFill>
                  <a:schemeClr val="tx1"/>
                </a:solidFill>
                <a:cs typeface="B Zar" pitchFamily="2" charset="-78"/>
              </a:rPr>
              <a:t>شناسایی بوزونهای کنش ساز</a:t>
            </a:r>
          </a:p>
          <a:p>
            <a:r>
              <a:rPr lang="fa-IR" dirty="0" smtClean="0">
                <a:solidFill>
                  <a:schemeClr val="tx1"/>
                </a:solidFill>
                <a:cs typeface="B Zar" pitchFamily="2" charset="-78"/>
              </a:rPr>
              <a:t>شناسایی فضای ترجیحات </a:t>
            </a:r>
          </a:p>
          <a:p>
            <a:r>
              <a:rPr lang="fa-IR" dirty="0" smtClean="0">
                <a:solidFill>
                  <a:schemeClr val="tx1"/>
                </a:solidFill>
                <a:cs typeface="B Zar" pitchFamily="2" charset="-78"/>
              </a:rPr>
              <a:t>شناسایی مکانیزمهای سازگار با انگیزه ها </a:t>
            </a:r>
            <a:endParaRPr lang="en-US" dirty="0">
              <a:solidFill>
                <a:schemeClr val="tx1"/>
              </a:solidFill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46044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336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نورواکونومیکس    اقتصاد مبتنی بر عصب شناسی و نظریه سیستم های چند گانه </vt:lpstr>
      <vt:lpstr>تعریف</vt:lpstr>
      <vt:lpstr>تاریخچه</vt:lpstr>
      <vt:lpstr>PowerPoint Presentation</vt:lpstr>
      <vt:lpstr>فرضیه سیستمهای چندگانه </vt:lpstr>
      <vt:lpstr>PowerPoint Presentation</vt:lpstr>
      <vt:lpstr>یک تکه شکلات میل دارید؟</vt:lpstr>
      <vt:lpstr>انواع مختلف مضامین سیستمهای چندگانه </vt:lpstr>
      <vt:lpstr>چشم انداز کاربرد در ابربازی توسعه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نورواکونومیکس    اقتصاد مبتنی بر عصب شناسی و نظریه سیستم های چند گانه </dc:title>
  <dc:creator>rezaaaa</dc:creator>
  <cp:lastModifiedBy>rezaaaa</cp:lastModifiedBy>
  <cp:revision>19</cp:revision>
  <dcterms:created xsi:type="dcterms:W3CDTF">2013-04-15T13:32:10Z</dcterms:created>
  <dcterms:modified xsi:type="dcterms:W3CDTF">2013-04-15T14:42:10Z</dcterms:modified>
</cp:coreProperties>
</file>