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545" autoAdjust="0"/>
    <p:restoredTop sz="94883" autoAdjust="0"/>
  </p:normalViewPr>
  <p:slideViewPr>
    <p:cSldViewPr>
      <p:cViewPr varScale="1">
        <p:scale>
          <a:sx n="91" d="100"/>
          <a:sy n="91" d="100"/>
        </p:scale>
        <p:origin x="7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3039D2F-5801-4325-9D49-934767C2800A}" type="datetimeFigureOut">
              <a:rPr lang="fa-IR" smtClean="0"/>
              <a:t>1434/08/11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252397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3039D2F-5801-4325-9D49-934767C2800A}" type="datetimeFigureOut">
              <a:rPr lang="fa-IR" smtClean="0"/>
              <a:t>1434/08/11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149316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3039D2F-5801-4325-9D49-934767C2800A}" type="datetimeFigureOut">
              <a:rPr lang="fa-IR" smtClean="0"/>
              <a:t>1434/08/11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245525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3039D2F-5801-4325-9D49-934767C2800A}" type="datetimeFigureOut">
              <a:rPr lang="fa-IR" smtClean="0"/>
              <a:t>1434/08/11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2889173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39D2F-5801-4325-9D49-934767C2800A}" type="datetimeFigureOut">
              <a:rPr lang="fa-IR" smtClean="0"/>
              <a:t>1434/08/11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373618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3039D2F-5801-4325-9D49-934767C2800A}" type="datetimeFigureOut">
              <a:rPr lang="fa-IR" smtClean="0"/>
              <a:t>1434/08/11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1332567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3039D2F-5801-4325-9D49-934767C2800A}" type="datetimeFigureOut">
              <a:rPr lang="fa-IR" smtClean="0"/>
              <a:t>1434/08/11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1580508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3039D2F-5801-4325-9D49-934767C2800A}" type="datetimeFigureOut">
              <a:rPr lang="fa-IR" smtClean="0"/>
              <a:t>1434/08/11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340237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39D2F-5801-4325-9D49-934767C2800A}" type="datetimeFigureOut">
              <a:rPr lang="fa-IR" smtClean="0"/>
              <a:t>1434/08/11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386890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39D2F-5801-4325-9D49-934767C2800A}" type="datetimeFigureOut">
              <a:rPr lang="fa-IR" smtClean="0"/>
              <a:t>1434/08/11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356677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39D2F-5801-4325-9D49-934767C2800A}" type="datetimeFigureOut">
              <a:rPr lang="fa-IR" smtClean="0"/>
              <a:t>1434/08/11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5AB239-FD74-45F4-A3A8-E81C4F3A2356}" type="slidenum">
              <a:rPr lang="fa-IR" smtClean="0"/>
              <a:t>‹#›</a:t>
            </a:fld>
            <a:endParaRPr lang="fa-IR"/>
          </a:p>
        </p:txBody>
      </p:sp>
    </p:spTree>
    <p:extLst>
      <p:ext uri="{BB962C8B-B14F-4D97-AF65-F5344CB8AC3E}">
        <p14:creationId xmlns:p14="http://schemas.microsoft.com/office/powerpoint/2010/main" val="176913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039D2F-5801-4325-9D49-934767C2800A}" type="datetimeFigureOut">
              <a:rPr lang="fa-IR" smtClean="0"/>
              <a:t>1434/08/11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5AB239-FD74-45F4-A3A8-E81C4F3A2356}" type="slidenum">
              <a:rPr lang="fa-IR" smtClean="0"/>
              <a:t>‹#›</a:t>
            </a:fld>
            <a:endParaRPr lang="fa-IR"/>
          </a:p>
        </p:txBody>
      </p:sp>
    </p:spTree>
    <p:extLst>
      <p:ext uri="{BB962C8B-B14F-4D97-AF65-F5344CB8AC3E}">
        <p14:creationId xmlns:p14="http://schemas.microsoft.com/office/powerpoint/2010/main" val="223839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prstTxWarp prst="textStop">
              <a:avLst/>
            </a:prstTxWarp>
            <a:normAutofit/>
            <a:scene3d>
              <a:camera prst="orthographicFront"/>
              <a:lightRig rig="threePt" dir="t"/>
            </a:scene3d>
            <a:sp3d extrusionH="57150">
              <a:bevelT w="38100" h="38100" prst="convex"/>
            </a:sp3d>
          </a:bodyPr>
          <a:lstStyle/>
          <a:p>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Fantezy" pitchFamily="2" charset="-78"/>
              </a:rPr>
              <a:t>مدل </a:t>
            </a:r>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Fantezy" pitchFamily="2" charset="-78"/>
              </a:rPr>
              <a:t>فرابازی </a:t>
            </a:r>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Fantezy" pitchFamily="2" charset="-78"/>
              </a:rPr>
              <a:t>توسعه</a:t>
            </a:r>
            <a:endParaRPr lang="fa-IR"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Fantezy" pitchFamily="2" charset="-78"/>
            </a:endParaRPr>
          </a:p>
        </p:txBody>
      </p:sp>
      <p:sp>
        <p:nvSpPr>
          <p:cNvPr id="3" name="Subtitle 2"/>
          <p:cNvSpPr>
            <a:spLocks noGrp="1"/>
          </p:cNvSpPr>
          <p:nvPr>
            <p:ph type="subTitle" idx="1"/>
          </p:nvPr>
        </p:nvSpPr>
        <p:spPr>
          <a:xfrm>
            <a:off x="304800" y="4114800"/>
            <a:ext cx="3581400" cy="2286000"/>
          </a:xfrm>
        </p:spPr>
        <p:txBody>
          <a:bodyPr>
            <a:normAutofit/>
          </a:bodyPr>
          <a:lstStyle/>
          <a:p>
            <a:r>
              <a:rPr lang="fa-IR" dirty="0" smtClean="0">
                <a:solidFill>
                  <a:schemeClr val="tx1"/>
                </a:solidFill>
                <a:cs typeface="B Homa" pitchFamily="2" charset="-78"/>
              </a:rPr>
              <a:t>اندیشگاه طه</a:t>
            </a:r>
          </a:p>
          <a:p>
            <a:r>
              <a:rPr lang="fa-IR" dirty="0" smtClean="0">
                <a:solidFill>
                  <a:schemeClr val="tx1"/>
                </a:solidFill>
                <a:cs typeface="B Homa" pitchFamily="2" charset="-78"/>
              </a:rPr>
              <a:t>کارگروه توسعه ایران </a:t>
            </a:r>
          </a:p>
          <a:p>
            <a:r>
              <a:rPr lang="fa-IR" dirty="0" smtClean="0">
                <a:solidFill>
                  <a:schemeClr val="tx1"/>
                </a:solidFill>
                <a:cs typeface="B Homa" pitchFamily="2" charset="-78"/>
              </a:rPr>
              <a:t>رضا مجیدزاده</a:t>
            </a:r>
            <a:endParaRPr lang="fa-IR" dirty="0">
              <a:solidFill>
                <a:schemeClr val="tx1"/>
              </a:solidFill>
              <a:cs typeface="B Homa" pitchFamily="2" charset="-78"/>
            </a:endParaRPr>
          </a:p>
        </p:txBody>
      </p:sp>
    </p:spTree>
    <p:extLst>
      <p:ext uri="{BB962C8B-B14F-4D97-AF65-F5344CB8AC3E}">
        <p14:creationId xmlns:p14="http://schemas.microsoft.com/office/powerpoint/2010/main" val="314888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2600" y="304801"/>
            <a:ext cx="3352800" cy="1143000"/>
          </a:xfrm>
        </p:spPr>
        <p:txBody>
          <a:bodyPr>
            <a:normAutofit/>
            <a:scene3d>
              <a:camera prst="orthographicFront"/>
              <a:lightRig rig="threePt" dir="t"/>
            </a:scene3d>
            <a:sp3d extrusionH="57150">
              <a:bevelT w="38100" h="38100" prst="convex"/>
            </a:sp3d>
          </a:bodyPr>
          <a:lstStyle/>
          <a:p>
            <a:r>
              <a:rPr lang="fa-I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Fantezy" pitchFamily="2" charset="-78"/>
              </a:rPr>
              <a:t>نظریات تلفیق شده </a:t>
            </a:r>
            <a:endParaRPr lang="fa-I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Fantezy" pitchFamily="2" charset="-78"/>
            </a:endParaRPr>
          </a:p>
        </p:txBody>
      </p:sp>
      <p:sp>
        <p:nvSpPr>
          <p:cNvPr id="3" name="Subtitle 2"/>
          <p:cNvSpPr>
            <a:spLocks noGrp="1"/>
          </p:cNvSpPr>
          <p:nvPr>
            <p:ph type="subTitle" idx="1"/>
          </p:nvPr>
        </p:nvSpPr>
        <p:spPr>
          <a:xfrm>
            <a:off x="1143000" y="1447800"/>
            <a:ext cx="6629400" cy="5105400"/>
          </a:xfrm>
        </p:spPr>
        <p:txBody>
          <a:bodyPr>
            <a:normAutofit/>
            <a:scene3d>
              <a:camera prst="orthographicFront"/>
              <a:lightRig rig="threePt" dir="t"/>
            </a:scene3d>
            <a:sp3d extrusionH="57150">
              <a:bevelT w="38100" h="38100"/>
            </a:sp3d>
          </a:bodyPr>
          <a:lstStyle/>
          <a:p>
            <a:pPr algn="just"/>
            <a:r>
              <a:rPr lang="fa-IR" dirty="0" smtClean="0">
                <a:solidFill>
                  <a:schemeClr val="tx1"/>
                </a:solidFill>
                <a:cs typeface="B Davat" pitchFamily="2" charset="-78"/>
              </a:rPr>
              <a:t>نظریه نهادگرایی: قواعد رسمی (قانون) و غیررسمی (رسوم) و کارایی اجرای آنها عامل انگیزش افراد به سمت رفتارهای خاص هستند.  </a:t>
            </a:r>
          </a:p>
          <a:p>
            <a:pPr algn="just"/>
            <a:r>
              <a:rPr lang="fa-IR" dirty="0" smtClean="0">
                <a:solidFill>
                  <a:schemeClr val="tx1"/>
                </a:solidFill>
                <a:cs typeface="B Davat" pitchFamily="2" charset="-78"/>
              </a:rPr>
              <a:t>نظریه بازی: هر نهاد دست کم متضمن دو گروه بازیگر است که تقابل منافع دارند و گروهی که قدرت چانه زنی بیشتری دارد، نهادهای خادم منافع خود را مستقر میکند. </a:t>
            </a:r>
          </a:p>
          <a:p>
            <a:pPr algn="just"/>
            <a:r>
              <a:rPr lang="fa-IR" dirty="0" smtClean="0">
                <a:solidFill>
                  <a:schemeClr val="tx1"/>
                </a:solidFill>
                <a:cs typeface="B Davat" pitchFamily="2" charset="-78"/>
              </a:rPr>
              <a:t>نظریه آشوب: تحول نهادها و توسعه در طی زمان وابسته به شرایط اولیه است. شرایط اولیه نیز توزیع اولیه قدرت چانه زنی بازیگران را نشان میدهد. </a:t>
            </a:r>
            <a:endParaRPr lang="fa-IR" dirty="0">
              <a:solidFill>
                <a:schemeClr val="tx1"/>
              </a:solidFill>
              <a:cs typeface="B Davat" pitchFamily="2" charset="-78"/>
            </a:endParaRPr>
          </a:p>
        </p:txBody>
      </p:sp>
    </p:spTree>
    <p:extLst>
      <p:ext uri="{BB962C8B-B14F-4D97-AF65-F5344CB8AC3E}">
        <p14:creationId xmlns:p14="http://schemas.microsoft.com/office/powerpoint/2010/main" val="283658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76200"/>
            <a:ext cx="2667000" cy="1470025"/>
          </a:xfrm>
        </p:spPr>
        <p:txBody>
          <a:bodyPr>
            <a:normAutofit/>
            <a:scene3d>
              <a:camera prst="orthographicFront"/>
              <a:lightRig rig="glow" dir="tl">
                <a:rot lat="0" lon="0" rev="5400000"/>
              </a:lightRig>
            </a:scene3d>
            <a:sp3d extrusionH="57150" contourW="12700">
              <a:bevelT w="25400" h="25400" prst="convex"/>
              <a:contourClr>
                <a:schemeClr val="accent6">
                  <a:shade val="73000"/>
                </a:schemeClr>
              </a:contourClr>
            </a:sp3d>
          </a:bodyPr>
          <a:lstStyle/>
          <a:p>
            <a:r>
              <a:rPr lang="fa-IR"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ntezy" pitchFamily="2" charset="-78"/>
              </a:rPr>
              <a:t>مبنای تلفیق </a:t>
            </a:r>
            <a:endParaRPr lang="fa-IR"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Fantezy" pitchFamily="2" charset="-78"/>
            </a:endParaRPr>
          </a:p>
        </p:txBody>
      </p:sp>
      <p:sp>
        <p:nvSpPr>
          <p:cNvPr id="3" name="Subtitle 2"/>
          <p:cNvSpPr>
            <a:spLocks noGrp="1"/>
          </p:cNvSpPr>
          <p:nvPr>
            <p:ph type="subTitle" idx="1"/>
          </p:nvPr>
        </p:nvSpPr>
        <p:spPr>
          <a:xfrm>
            <a:off x="1371600" y="1295400"/>
            <a:ext cx="6400800" cy="5181600"/>
          </a:xfrm>
        </p:spPr>
        <p:txBody>
          <a:bodyPr>
            <a:normAutofit lnSpcReduction="10000"/>
          </a:bodyPr>
          <a:lstStyle/>
          <a:p>
            <a:r>
              <a:rPr lang="en-US" dirty="0" smtClean="0">
                <a:solidFill>
                  <a:schemeClr val="tx1"/>
                </a:solidFill>
              </a:rPr>
              <a:t>Game dynamics </a:t>
            </a:r>
            <a:endParaRPr lang="fa-IR" dirty="0" smtClean="0">
              <a:solidFill>
                <a:schemeClr val="tx1"/>
              </a:solidFill>
            </a:endParaRPr>
          </a:p>
          <a:p>
            <a:pPr algn="just"/>
            <a:r>
              <a:rPr lang="fa-IR" dirty="0">
                <a:solidFill>
                  <a:schemeClr val="tx1"/>
                </a:solidFill>
                <a:cs typeface="B Davat" pitchFamily="2" charset="-78"/>
              </a:rPr>
              <a:t>حالت هر سیستم به وسیله یک بردار حالت </a:t>
            </a:r>
            <a:r>
              <a:rPr lang="en-US" dirty="0">
                <a:solidFill>
                  <a:schemeClr val="tx1"/>
                </a:solidFill>
                <a:cs typeface="B Davat" pitchFamily="2" charset="-78"/>
              </a:rPr>
              <a:t>x</a:t>
            </a:r>
            <a:r>
              <a:rPr lang="fa-IR" dirty="0">
                <a:solidFill>
                  <a:schemeClr val="tx1"/>
                </a:solidFill>
                <a:cs typeface="B Davat" pitchFamily="2" charset="-78"/>
              </a:rPr>
              <a:t> توصیف می­شود که ارزش متغیرهای مربوطه را تعیین می­کند. احتمال استراتژی­ها در هر بازی، متغیرهای مربوطه در این مقاله هستند. تعیین چگونگی تطور بردار حالت در زمان به واسطه پویش سیستم صورت می­پذیرد. مسیری که بردار حالت به دنبال تطور تدریجی خود بر طبق پویش­ها در فضای حالت توصیف می­کند یک خط سیر یا مدار نامیده می­شود. </a:t>
            </a:r>
            <a:r>
              <a:rPr lang="fa-IR" dirty="0" smtClean="0">
                <a:solidFill>
                  <a:schemeClr val="tx1"/>
                </a:solidFill>
                <a:cs typeface="B Davat" pitchFamily="2" charset="-78"/>
              </a:rPr>
              <a:t>بنابراین در مدل </a:t>
            </a:r>
            <a:r>
              <a:rPr lang="fa-IR" dirty="0" smtClean="0">
                <a:solidFill>
                  <a:schemeClr val="tx1"/>
                </a:solidFill>
                <a:cs typeface="B Davat" pitchFamily="2" charset="-78"/>
              </a:rPr>
              <a:t>فرابازی </a:t>
            </a:r>
            <a:r>
              <a:rPr lang="fa-IR" dirty="0" smtClean="0">
                <a:solidFill>
                  <a:schemeClr val="tx1"/>
                </a:solidFill>
                <a:cs typeface="B Davat" pitchFamily="2" charset="-78"/>
              </a:rPr>
              <a:t>توسعه، خط سیر بردار حالت حقوق مالکیت، پویش توسعه را نشان میدهد.</a:t>
            </a:r>
          </a:p>
        </p:txBody>
      </p:sp>
    </p:spTree>
    <p:extLst>
      <p:ext uri="{BB962C8B-B14F-4D97-AF65-F5344CB8AC3E}">
        <p14:creationId xmlns:p14="http://schemas.microsoft.com/office/powerpoint/2010/main" val="233701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1200" y="381000"/>
            <a:ext cx="3124200" cy="1470025"/>
          </a:xfrm>
        </p:spPr>
        <p:txBody>
          <a:bodyPr>
            <a:normAutofit/>
            <a:scene3d>
              <a:camera prst="orthographicFront"/>
              <a:lightRig rig="threePt" dir="t"/>
            </a:scene3d>
            <a:sp3d extrusionH="57150">
              <a:bevelT w="38100" h="38100" prst="angle"/>
            </a:sp3d>
          </a:bodyPr>
          <a:lstStyle/>
          <a:p>
            <a:r>
              <a:rPr lang="fa-IR"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Fantezy" pitchFamily="2" charset="-78"/>
              </a:rPr>
              <a:t>قالب تلفیق</a:t>
            </a:r>
            <a:endParaRPr lang="fa-IR"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Fantezy" pitchFamily="2" charset="-78"/>
            </a:endParaRPr>
          </a:p>
        </p:txBody>
      </p:sp>
      <p:sp>
        <p:nvSpPr>
          <p:cNvPr id="3" name="Subtitle 2"/>
          <p:cNvSpPr>
            <a:spLocks noGrp="1"/>
          </p:cNvSpPr>
          <p:nvPr>
            <p:ph type="subTitle" idx="1"/>
          </p:nvPr>
        </p:nvSpPr>
        <p:spPr>
          <a:xfrm>
            <a:off x="1371600" y="1981200"/>
            <a:ext cx="6400800" cy="4495800"/>
          </a:xfrm>
        </p:spPr>
        <p:txBody>
          <a:bodyPr/>
          <a:lstStyle/>
          <a:p>
            <a:pPr algn="just"/>
            <a:r>
              <a:rPr lang="fa-IR" dirty="0" smtClean="0">
                <a:solidFill>
                  <a:schemeClr val="tx1"/>
                </a:solidFill>
                <a:cs typeface="B Davat" pitchFamily="2" charset="-78"/>
              </a:rPr>
              <a:t>بازی اصلی در زمینه گشایش دسترسی به حق مالکیت (حق اختصاصی تعیین سرنوشت منابع فکری و فیزیکی) انجام میپذیرد. در فضای حالت حقوق مالکیت برای تحلیل نیروهای حرکت دهنده آن سه بردار انگیزش، انباشت و انتخاب در نظر گرفته میشوند که برآیند آنها، مسیر تغییر دسترسی به حقوق مالکیت یا تغییر مختصات بردار حالت حق مالکیت را نشان میدهد. </a:t>
            </a:r>
            <a:endParaRPr lang="fa-IR" dirty="0">
              <a:solidFill>
                <a:schemeClr val="tx1"/>
              </a:solidFill>
              <a:cs typeface="B Davat" pitchFamily="2" charset="-78"/>
            </a:endParaRPr>
          </a:p>
        </p:txBody>
      </p:sp>
    </p:spTree>
    <p:extLst>
      <p:ext uri="{BB962C8B-B14F-4D97-AF65-F5344CB8AC3E}">
        <p14:creationId xmlns:p14="http://schemas.microsoft.com/office/powerpoint/2010/main" val="155795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228601"/>
            <a:ext cx="2971800" cy="1371600"/>
          </a:xfrm>
        </p:spPr>
        <p:txBody>
          <a:bodyPr>
            <a:normAutofit/>
            <a:scene3d>
              <a:camera prst="orthographicFront"/>
              <a:lightRig rig="threePt" dir="t"/>
            </a:scene3d>
            <a:sp3d extrusionH="57150">
              <a:bevelT w="38100" h="38100" prst="angle"/>
            </a:sp3d>
          </a:bodyPr>
          <a:lstStyle/>
          <a:p>
            <a:r>
              <a:rPr lang="fa-IR" sz="6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 Fantezy" pitchFamily="2" charset="-78"/>
              </a:rPr>
              <a:t>بردار انگیزش</a:t>
            </a:r>
            <a:endParaRPr lang="fa-IR" sz="6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 Fantezy" pitchFamily="2" charset="-78"/>
            </a:endParaRPr>
          </a:p>
        </p:txBody>
      </p:sp>
      <p:sp>
        <p:nvSpPr>
          <p:cNvPr id="3" name="Subtitle 2"/>
          <p:cNvSpPr>
            <a:spLocks noGrp="1"/>
          </p:cNvSpPr>
          <p:nvPr>
            <p:ph type="subTitle" idx="1"/>
          </p:nvPr>
        </p:nvSpPr>
        <p:spPr>
          <a:xfrm>
            <a:off x="3124200" y="2057400"/>
            <a:ext cx="5791200" cy="4114800"/>
          </a:xfrm>
        </p:spPr>
        <p:txBody>
          <a:bodyPr/>
          <a:lstStyle/>
          <a:p>
            <a:r>
              <a:rPr lang="fa-IR" dirty="0" smtClean="0">
                <a:solidFill>
                  <a:schemeClr val="tx1"/>
                </a:solidFill>
                <a:cs typeface="B Davat" pitchFamily="2" charset="-78"/>
              </a:rPr>
              <a:t>هر یک از این مولفه ها در بازه 10- تا 10+ با فواصل 2.5 واحدی تغییر میکنند که عدد منفی برای کاهش دسترسی یا تخریب توسعه و عدد مثبت برای گشایش دسترسی یا تقویت توسعه است. در نهایت جمع جبری تغییرات این 8 مولفه به عنوان تغییر مختصات بردار انگیزش لحاظ میشود. </a:t>
            </a:r>
          </a:p>
          <a:p>
            <a:endParaRPr lang="fa-I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399"/>
            <a:ext cx="2667000" cy="662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440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7800" y="304800"/>
            <a:ext cx="3733800" cy="1146175"/>
          </a:xfrm>
        </p:spPr>
        <p:txBody>
          <a:bodyPr>
            <a:normAutofit/>
            <a:scene3d>
              <a:camera prst="orthographicFront"/>
              <a:lightRig rig="soft" dir="tl">
                <a:rot lat="0" lon="0" rev="0"/>
              </a:lightRig>
            </a:scene3d>
            <a:sp3d extrusionH="57150" contourW="25400" prstMaterial="matte">
              <a:bevelT w="25400" h="55880" prst="angle"/>
              <a:contourClr>
                <a:schemeClr val="accent2">
                  <a:tint val="20000"/>
                </a:schemeClr>
              </a:contourClr>
            </a:sp3d>
          </a:bodyPr>
          <a:lstStyle/>
          <a:p>
            <a:r>
              <a:rPr lang="fa-IR"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ntezy" pitchFamily="2" charset="-78"/>
              </a:rPr>
              <a:t>بردار انتخاب </a:t>
            </a:r>
            <a:endParaRPr lang="fa-IR"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ntezy" pitchFamily="2" charset="-78"/>
            </a:endParaRPr>
          </a:p>
        </p:txBody>
      </p:sp>
      <p:sp>
        <p:nvSpPr>
          <p:cNvPr id="3" name="Subtitle 2"/>
          <p:cNvSpPr>
            <a:spLocks noGrp="1"/>
          </p:cNvSpPr>
          <p:nvPr>
            <p:ph type="subTitle" idx="1"/>
          </p:nvPr>
        </p:nvSpPr>
        <p:spPr>
          <a:xfrm>
            <a:off x="3581400" y="1905000"/>
            <a:ext cx="5105400" cy="4343400"/>
          </a:xfrm>
        </p:spPr>
        <p:txBody>
          <a:bodyPr/>
          <a:lstStyle/>
          <a:p>
            <a:r>
              <a:rPr lang="fa-IR" dirty="0" smtClean="0">
                <a:solidFill>
                  <a:schemeClr val="tx1"/>
                </a:solidFill>
                <a:cs typeface="B Davat" pitchFamily="2" charset="-78"/>
              </a:rPr>
              <a:t>این مولفه ها نیز در بازه 10- تا 10+ تغییر کرده و نشاندهنده میزان جذب انرژی انگیزشی بردار انگیزش هستند. جمع جبری تغییرات این 8 مولفه، تغییر مختصات بردار انتخاب را مشخص میکند. </a:t>
            </a:r>
            <a:endParaRPr lang="fa-IR" dirty="0">
              <a:solidFill>
                <a:schemeClr val="tx1"/>
              </a:solidFill>
              <a:cs typeface="B Davat"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05379"/>
            <a:ext cx="2920923" cy="475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253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1200" y="228600"/>
            <a:ext cx="3048000" cy="1371600"/>
          </a:xfrm>
        </p:spPr>
        <p:txBody>
          <a:bodyPr>
            <a:noAutofit/>
            <a:scene3d>
              <a:camera prst="orthographicFront"/>
              <a:lightRig rig="brightRoom" dir="t"/>
            </a:scene3d>
            <a:sp3d extrusionH="57150" contourW="6350" prstMaterial="plastic">
              <a:bevelT w="20320" h="20320" prst="relaxedInset"/>
              <a:contourClr>
                <a:schemeClr val="accent1">
                  <a:tint val="100000"/>
                  <a:shade val="100000"/>
                  <a:hueMod val="100000"/>
                  <a:satMod val="100000"/>
                </a:schemeClr>
              </a:contourClr>
            </a:sp3d>
          </a:bodyPr>
          <a:lstStyle/>
          <a:p>
            <a:r>
              <a:rPr lang="fa-IR"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Fantezy" pitchFamily="2" charset="-78"/>
              </a:rPr>
              <a:t>بردار انباشت</a:t>
            </a:r>
            <a:endParaRPr lang="fa-IR" sz="6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Fantezy" pitchFamily="2" charset="-78"/>
            </a:endParaRPr>
          </a:p>
        </p:txBody>
      </p:sp>
      <p:sp>
        <p:nvSpPr>
          <p:cNvPr id="3" name="Subtitle 2"/>
          <p:cNvSpPr>
            <a:spLocks noGrp="1"/>
          </p:cNvSpPr>
          <p:nvPr>
            <p:ph type="subTitle" idx="1"/>
          </p:nvPr>
        </p:nvSpPr>
        <p:spPr>
          <a:xfrm>
            <a:off x="3352800" y="1981200"/>
            <a:ext cx="5638800" cy="4572000"/>
          </a:xfrm>
        </p:spPr>
        <p:txBody>
          <a:bodyPr/>
          <a:lstStyle/>
          <a:p>
            <a:r>
              <a:rPr lang="fa-IR" dirty="0" smtClean="0">
                <a:solidFill>
                  <a:schemeClr val="tx1"/>
                </a:solidFill>
                <a:cs typeface="B Davat" pitchFamily="2" charset="-78"/>
              </a:rPr>
              <a:t>این مولفه ها نیز در بازه 10- تا 10+ تغییر کرده و نشاندهنده میزان کارایی سیستم اقتصادی در تبدیل سرمایه به ثروت و تقویت انرژی انگیزشی هستند. جمع جبری تغییرات این 8 مولفه، تغییر مختصات بردار انباشت را مشخص میکند. </a:t>
            </a:r>
          </a:p>
          <a:p>
            <a:endParaRPr lang="fa-I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533400"/>
            <a:ext cx="3093098" cy="55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10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4" y="76200"/>
            <a:ext cx="9078996"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4876800"/>
            <a:ext cx="8305800" cy="1631216"/>
          </a:xfrm>
          <a:prstGeom prst="rect">
            <a:avLst/>
          </a:prstGeom>
          <a:noFill/>
        </p:spPr>
        <p:txBody>
          <a:bodyPr wrap="square" rtlCol="1">
            <a:spAutoFit/>
          </a:bodyPr>
          <a:lstStyle/>
          <a:p>
            <a:pPr algn="just"/>
            <a:r>
              <a:rPr lang="fa-IR" sz="2000" dirty="0" smtClean="0">
                <a:cs typeface="B Davat" pitchFamily="2" charset="-78"/>
              </a:rPr>
              <a:t>این ماتریس به تلفیق هر سه جز نظری مدل اختصاص دارد. در ربع شمال غربی، بردار انگیزش، ربع جنوب شرقی، بردار انباشت، ربع جنوب غربی، بازی دسترسی به حقوق مالکیت در فضای حالت یا بردار انتخاب و ربع شمال شرقی وابستگی به شرایط اولیه را نشان میدهد. در این ماتریس، روابط منجر به گشایش دسترسی به حق مالکیت در بازه 0 تا 10+ با فواصل 2.5 واحدی و روابط منجر به تحدید آن در بازه 10- تا 0 با فواصل 2.5 واحدی مشخص میشوند. این ماتریس و بردارهای سه گانه برای مقاطع 25 ساله محاسبه و مقایسه خواهند شد. </a:t>
            </a:r>
            <a:endParaRPr lang="fa-IR" sz="2000" dirty="0">
              <a:cs typeface="B Davat" pitchFamily="2" charset="-78"/>
            </a:endParaRPr>
          </a:p>
        </p:txBody>
      </p:sp>
    </p:spTree>
    <p:extLst>
      <p:ext uri="{BB962C8B-B14F-4D97-AF65-F5344CB8AC3E}">
        <p14:creationId xmlns:p14="http://schemas.microsoft.com/office/powerpoint/2010/main" val="382198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152401"/>
            <a:ext cx="4552506" cy="1295400"/>
          </a:xfrm>
        </p:spPr>
        <p:txBody>
          <a:bodyPr>
            <a:noAutofit/>
            <a:scene3d>
              <a:camera prst="orthographicFront"/>
              <a:lightRig rig="threePt" dir="t"/>
            </a:scene3d>
            <a:sp3d extrusionH="57150">
              <a:bevelT w="38100" h="38100" prst="convex"/>
            </a:sp3d>
          </a:bodyPr>
          <a:lstStyle/>
          <a:p>
            <a:r>
              <a:rPr lang="fa-I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Fantezy" pitchFamily="2" charset="-78"/>
              </a:rPr>
              <a:t>مدل </a:t>
            </a:r>
            <a:r>
              <a:rPr lang="fa-I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Fantezy" pitchFamily="2" charset="-78"/>
              </a:rPr>
              <a:t>فرابازی </a:t>
            </a:r>
            <a:r>
              <a:rPr lang="fa-I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Fantezy" pitchFamily="2" charset="-78"/>
              </a:rPr>
              <a:t>توسعه </a:t>
            </a:r>
            <a:endParaRPr lang="fa-IR"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Fantezy" pitchFamily="2" charset="-78"/>
            </a:endParaRPr>
          </a:p>
        </p:txBody>
      </p:sp>
      <p:sp>
        <p:nvSpPr>
          <p:cNvPr id="3" name="Subtitle 2"/>
          <p:cNvSpPr>
            <a:spLocks noGrp="1"/>
          </p:cNvSpPr>
          <p:nvPr>
            <p:ph type="subTitle" idx="1"/>
          </p:nvPr>
        </p:nvSpPr>
        <p:spPr>
          <a:xfrm>
            <a:off x="5638800" y="2286000"/>
            <a:ext cx="3521148" cy="4267200"/>
          </a:xfrm>
        </p:spPr>
        <p:txBody>
          <a:bodyPr>
            <a:normAutofit fontScale="92500"/>
          </a:bodyPr>
          <a:lstStyle/>
          <a:p>
            <a:r>
              <a:rPr lang="fa-IR" dirty="0" smtClean="0">
                <a:solidFill>
                  <a:schemeClr val="tx1"/>
                </a:solidFill>
                <a:cs typeface="B Davat" pitchFamily="2" charset="-78"/>
              </a:rPr>
              <a:t>براساس تحلیل ماتریس </a:t>
            </a:r>
            <a:r>
              <a:rPr lang="en-US" dirty="0" smtClean="0">
                <a:solidFill>
                  <a:schemeClr val="tx1"/>
                </a:solidFill>
                <a:cs typeface="B Davat" pitchFamily="2" charset="-78"/>
              </a:rPr>
              <a:t>SFM</a:t>
            </a:r>
            <a:r>
              <a:rPr lang="fa-IR" dirty="0" smtClean="0">
                <a:solidFill>
                  <a:schemeClr val="tx1"/>
                </a:solidFill>
                <a:cs typeface="B Davat" pitchFamily="2" charset="-78"/>
              </a:rPr>
              <a:t> صفحه قبل، واکنش بازیگران به یکدیگر در مقاطع ارزیابی شده و جدول واکنش استراتژیک آنها به یکدیگر به شرح تصویر روبرو به تعداد بازیگران طراحی و تکمیل میشود. تا برای طراحی مکانیزمهای ممکن به کار رود.</a:t>
            </a:r>
            <a:endParaRPr lang="fa-IR" dirty="0">
              <a:solidFill>
                <a:schemeClr val="tx1"/>
              </a:solidFill>
              <a:cs typeface="B Davat" pitchFamily="2" charset="-78"/>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54483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0155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560</Words>
  <Application>Microsoft Office PowerPoint</Application>
  <PresentationFormat>On-screen Show (4:3)</PresentationFormat>
  <Paragraphs>22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 Davat</vt:lpstr>
      <vt:lpstr>B Fantezy</vt:lpstr>
      <vt:lpstr>B Homa</vt:lpstr>
      <vt:lpstr>Calibri</vt:lpstr>
      <vt:lpstr>Times New Roman</vt:lpstr>
      <vt:lpstr>Office Theme</vt:lpstr>
      <vt:lpstr>مدل فرابازی توسعه</vt:lpstr>
      <vt:lpstr>نظریات تلفیق شده </vt:lpstr>
      <vt:lpstr>مبنای تلفیق </vt:lpstr>
      <vt:lpstr>قالب تلفیق</vt:lpstr>
      <vt:lpstr>بردار انگیزش</vt:lpstr>
      <vt:lpstr>بردار انتخاب </vt:lpstr>
      <vt:lpstr>بردار انباشت</vt:lpstr>
      <vt:lpstr>PowerPoint Presentation</vt:lpstr>
      <vt:lpstr>مدل فرابازی توسعه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مدل ابربازی توسعه</dc:title>
  <dc:creator>user</dc:creator>
  <cp:lastModifiedBy>user</cp:lastModifiedBy>
  <cp:revision>15</cp:revision>
  <dcterms:created xsi:type="dcterms:W3CDTF">2013-02-03T12:50:28Z</dcterms:created>
  <dcterms:modified xsi:type="dcterms:W3CDTF">2013-06-19T04:47:45Z</dcterms:modified>
</cp:coreProperties>
</file>