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9" r:id="rId5"/>
    <p:sldId id="260" r:id="rId6"/>
    <p:sldId id="265" r:id="rId7"/>
    <p:sldId id="261" r:id="rId8"/>
    <p:sldId id="262" r:id="rId9"/>
    <p:sldId id="258" r:id="rId10"/>
    <p:sldId id="259" r:id="rId11"/>
    <p:sldId id="267" r:id="rId12"/>
    <p:sldId id="270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9BD0C-B369-4968-84E1-243C998E47AB}" type="doc">
      <dgm:prSet loTypeId="urn:microsoft.com/office/officeart/2005/8/layout/radial4" loCatId="relationship" qsTypeId="urn:microsoft.com/office/officeart/2005/8/quickstyle/simple5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FA5A433C-C260-48B6-8142-45D7016D41E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fa-IR" sz="2000" b="1" dirty="0" smtClean="0">
              <a:cs typeface="B Titr" panose="00000700000000000000" pitchFamily="2" charset="-78"/>
            </a:rPr>
            <a:t>منابع ملی</a:t>
          </a:r>
        </a:p>
        <a:p>
          <a:pPr>
            <a:lnSpc>
              <a:spcPct val="100000"/>
            </a:lnSpc>
          </a:pPr>
          <a:r>
            <a:rPr lang="fa-IR" sz="1050" b="1" dirty="0" smtClean="0">
              <a:cs typeface="B Mitra" panose="00000400000000000000" pitchFamily="2" charset="-78"/>
            </a:rPr>
            <a:t>(منابع طبیعی و منابع غیرملومس)</a:t>
          </a:r>
          <a:endParaRPr lang="en-US" sz="700" b="1" dirty="0">
            <a:cs typeface="B Mitra" panose="00000400000000000000" pitchFamily="2" charset="-78"/>
          </a:endParaRPr>
        </a:p>
      </dgm:t>
    </dgm:pt>
    <dgm:pt modelId="{5FA91C7F-46CC-4DC7-BBAA-C1532F1E3FD7}" type="parTrans" cxnId="{FB4CFE77-13D9-4DDE-985D-333D0EF46E20}">
      <dgm:prSet/>
      <dgm:spPr/>
      <dgm:t>
        <a:bodyPr/>
        <a:lstStyle/>
        <a:p>
          <a:endParaRPr lang="en-US"/>
        </a:p>
      </dgm:t>
    </dgm:pt>
    <dgm:pt modelId="{7CFE4CAD-B25A-47C2-A1C3-B5C4C95F3235}" type="sibTrans" cxnId="{FB4CFE77-13D9-4DDE-985D-333D0EF46E20}">
      <dgm:prSet/>
      <dgm:spPr/>
      <dgm:t>
        <a:bodyPr/>
        <a:lstStyle/>
        <a:p>
          <a:endParaRPr lang="en-US"/>
        </a:p>
      </dgm:t>
    </dgm:pt>
    <dgm:pt modelId="{567D67FE-DFC8-45E5-9249-BAF9DADE853A}">
      <dgm:prSet phldrT="[Text]" custT="1"/>
      <dgm:spPr>
        <a:solidFill>
          <a:srgbClr val="C00000"/>
        </a:solidFill>
      </dgm:spPr>
      <dgm:t>
        <a:bodyPr/>
        <a:lstStyle/>
        <a:p>
          <a:pPr>
            <a:lnSpc>
              <a:spcPct val="100000"/>
            </a:lnSpc>
          </a:pPr>
          <a:r>
            <a:rPr lang="fa-IR" sz="2000" b="1" dirty="0" smtClean="0">
              <a:cs typeface="B Mitra" panose="00000400000000000000" pitchFamily="2" charset="-78"/>
            </a:rPr>
            <a:t>عوامل خارجی</a:t>
          </a:r>
        </a:p>
      </dgm:t>
    </dgm:pt>
    <dgm:pt modelId="{1D56962A-208E-4B8E-8138-6ED1C271EFF8}" type="parTrans" cxnId="{AE29C30E-CAF7-4341-AE19-ACA4B0C33E4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cs typeface="B Mitra" panose="00000400000000000000" pitchFamily="2" charset="-78"/>
          </a:endParaRPr>
        </a:p>
      </dgm:t>
    </dgm:pt>
    <dgm:pt modelId="{D60CC1BE-D9F3-4691-8CF3-AE43EAD9DA31}" type="sibTrans" cxnId="{AE29C30E-CAF7-4341-AE19-ACA4B0C33E4C}">
      <dgm:prSet/>
      <dgm:spPr/>
      <dgm:t>
        <a:bodyPr/>
        <a:lstStyle/>
        <a:p>
          <a:endParaRPr lang="en-US"/>
        </a:p>
      </dgm:t>
    </dgm:pt>
    <dgm:pt modelId="{73A84B2F-4381-41D6-B1F0-7EF54A16CF46}">
      <dgm:prSet phldrT="[Text]" custT="1"/>
      <dgm:spPr>
        <a:solidFill>
          <a:srgbClr val="C00000"/>
        </a:solidFill>
      </dgm:spPr>
      <dgm:t>
        <a:bodyPr/>
        <a:lstStyle/>
        <a:p>
          <a:pPr>
            <a:lnSpc>
              <a:spcPct val="100000"/>
            </a:lnSpc>
          </a:pPr>
          <a:r>
            <a:rPr lang="fa-IR" sz="2000" b="1" dirty="0" smtClean="0">
              <a:cs typeface="B Mitra" panose="00000400000000000000" pitchFamily="2" charset="-78"/>
            </a:rPr>
            <a:t>عوامل داخلی</a:t>
          </a:r>
          <a:endParaRPr lang="en-US" sz="1800" b="1" dirty="0">
            <a:cs typeface="B Mitra" panose="00000400000000000000" pitchFamily="2" charset="-78"/>
          </a:endParaRPr>
        </a:p>
      </dgm:t>
    </dgm:pt>
    <dgm:pt modelId="{93C0136A-2425-417A-B36E-4060C7340935}" type="parTrans" cxnId="{21B14086-D641-4CA4-AC6E-CEFF620DFA8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cs typeface="B Mitra" panose="00000400000000000000" pitchFamily="2" charset="-78"/>
          </a:endParaRPr>
        </a:p>
      </dgm:t>
    </dgm:pt>
    <dgm:pt modelId="{7EE4746C-DD77-4B61-89C4-DA965BB03041}" type="sibTrans" cxnId="{21B14086-D641-4CA4-AC6E-CEFF620DFA84}">
      <dgm:prSet/>
      <dgm:spPr/>
      <dgm:t>
        <a:bodyPr/>
        <a:lstStyle/>
        <a:p>
          <a:endParaRPr lang="en-US"/>
        </a:p>
      </dgm:t>
    </dgm:pt>
    <dgm:pt modelId="{738152E6-01AA-416C-AD1E-888D99ED1137}" type="pres">
      <dgm:prSet presAssocID="{81B9BD0C-B369-4968-84E1-243C998E47A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DD6388-A668-474F-AF9B-EA066A05468A}" type="pres">
      <dgm:prSet presAssocID="{FA5A433C-C260-48B6-8142-45D7016D41EC}" presName="centerShape" presStyleLbl="node0" presStyleIdx="0" presStyleCnt="1" custScaleX="109874"/>
      <dgm:spPr/>
      <dgm:t>
        <a:bodyPr/>
        <a:lstStyle/>
        <a:p>
          <a:endParaRPr lang="en-US"/>
        </a:p>
      </dgm:t>
    </dgm:pt>
    <dgm:pt modelId="{7E6D522A-C3E9-4EF9-AE41-C3ABA51824AF}" type="pres">
      <dgm:prSet presAssocID="{1D56962A-208E-4B8E-8138-6ED1C271EFF8}" presName="parTrans" presStyleLbl="bgSibTrans2D1" presStyleIdx="0" presStyleCnt="2" custLinFactNeighborX="5008" custLinFactNeighborY="1189"/>
      <dgm:spPr/>
      <dgm:t>
        <a:bodyPr/>
        <a:lstStyle/>
        <a:p>
          <a:endParaRPr lang="en-US"/>
        </a:p>
      </dgm:t>
    </dgm:pt>
    <dgm:pt modelId="{DEB6762E-11E2-4A77-AE07-C698F00B8169}" type="pres">
      <dgm:prSet presAssocID="{567D67FE-DFC8-45E5-9249-BAF9DADE853A}" presName="node" presStyleLbl="node1" presStyleIdx="0" presStyleCnt="2" custScaleY="114319" custRadScaleRad="103301" custRadScaleInc="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7F654-7D6E-45BA-A0AE-E3294AD9A79E}" type="pres">
      <dgm:prSet presAssocID="{93C0136A-2425-417A-B36E-4060C7340935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C542C7B5-730C-45F4-84ED-40686C466F27}" type="pres">
      <dgm:prSet presAssocID="{73A84B2F-4381-41D6-B1F0-7EF54A16CF46}" presName="node" presStyleLbl="node1" presStyleIdx="1" presStyleCnt="2" custScaleY="117481" custRadScaleRad="102581" custRadScaleInc="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29C30E-CAF7-4341-AE19-ACA4B0C33E4C}" srcId="{FA5A433C-C260-48B6-8142-45D7016D41EC}" destId="{567D67FE-DFC8-45E5-9249-BAF9DADE853A}" srcOrd="0" destOrd="0" parTransId="{1D56962A-208E-4B8E-8138-6ED1C271EFF8}" sibTransId="{D60CC1BE-D9F3-4691-8CF3-AE43EAD9DA31}"/>
    <dgm:cxn modelId="{20ABCE84-8513-4E3D-85D4-FDDAED1CF30F}" type="presOf" srcId="{1D56962A-208E-4B8E-8138-6ED1C271EFF8}" destId="{7E6D522A-C3E9-4EF9-AE41-C3ABA51824AF}" srcOrd="0" destOrd="0" presId="urn:microsoft.com/office/officeart/2005/8/layout/radial4"/>
    <dgm:cxn modelId="{59879CFF-9048-4611-A9B9-42AB995A246F}" type="presOf" srcId="{567D67FE-DFC8-45E5-9249-BAF9DADE853A}" destId="{DEB6762E-11E2-4A77-AE07-C698F00B8169}" srcOrd="0" destOrd="0" presId="urn:microsoft.com/office/officeart/2005/8/layout/radial4"/>
    <dgm:cxn modelId="{418EE51D-DC0A-48ED-B37E-DDCDB1D4C6D5}" type="presOf" srcId="{73A84B2F-4381-41D6-B1F0-7EF54A16CF46}" destId="{C542C7B5-730C-45F4-84ED-40686C466F27}" srcOrd="0" destOrd="0" presId="urn:microsoft.com/office/officeart/2005/8/layout/radial4"/>
    <dgm:cxn modelId="{082E3102-C85E-49DA-9A96-AF18D8BF2B64}" type="presOf" srcId="{FA5A433C-C260-48B6-8142-45D7016D41EC}" destId="{A6DD6388-A668-474F-AF9B-EA066A05468A}" srcOrd="0" destOrd="0" presId="urn:microsoft.com/office/officeart/2005/8/layout/radial4"/>
    <dgm:cxn modelId="{670B0C47-F8B6-4186-9AF7-05A39B70A48B}" type="presOf" srcId="{81B9BD0C-B369-4968-84E1-243C998E47AB}" destId="{738152E6-01AA-416C-AD1E-888D99ED1137}" srcOrd="0" destOrd="0" presId="urn:microsoft.com/office/officeart/2005/8/layout/radial4"/>
    <dgm:cxn modelId="{21B14086-D641-4CA4-AC6E-CEFF620DFA84}" srcId="{FA5A433C-C260-48B6-8142-45D7016D41EC}" destId="{73A84B2F-4381-41D6-B1F0-7EF54A16CF46}" srcOrd="1" destOrd="0" parTransId="{93C0136A-2425-417A-B36E-4060C7340935}" sibTransId="{7EE4746C-DD77-4B61-89C4-DA965BB03041}"/>
    <dgm:cxn modelId="{FB4CFE77-13D9-4DDE-985D-333D0EF46E20}" srcId="{81B9BD0C-B369-4968-84E1-243C998E47AB}" destId="{FA5A433C-C260-48B6-8142-45D7016D41EC}" srcOrd="0" destOrd="0" parTransId="{5FA91C7F-46CC-4DC7-BBAA-C1532F1E3FD7}" sibTransId="{7CFE4CAD-B25A-47C2-A1C3-B5C4C95F3235}"/>
    <dgm:cxn modelId="{04076428-54CA-4DF4-ABB5-7038AA1B2DEF}" type="presOf" srcId="{93C0136A-2425-417A-B36E-4060C7340935}" destId="{0F87F654-7D6E-45BA-A0AE-E3294AD9A79E}" srcOrd="0" destOrd="0" presId="urn:microsoft.com/office/officeart/2005/8/layout/radial4"/>
    <dgm:cxn modelId="{970CA108-BBD8-48D2-B28F-07659D72058D}" type="presParOf" srcId="{738152E6-01AA-416C-AD1E-888D99ED1137}" destId="{A6DD6388-A668-474F-AF9B-EA066A05468A}" srcOrd="0" destOrd="0" presId="urn:microsoft.com/office/officeart/2005/8/layout/radial4"/>
    <dgm:cxn modelId="{A22A9CF7-8324-4116-8C5F-1AA1B486C1C3}" type="presParOf" srcId="{738152E6-01AA-416C-AD1E-888D99ED1137}" destId="{7E6D522A-C3E9-4EF9-AE41-C3ABA51824AF}" srcOrd="1" destOrd="0" presId="urn:microsoft.com/office/officeart/2005/8/layout/radial4"/>
    <dgm:cxn modelId="{25F9FA6F-6BA1-4C4C-8D04-004D77ACE4F4}" type="presParOf" srcId="{738152E6-01AA-416C-AD1E-888D99ED1137}" destId="{DEB6762E-11E2-4A77-AE07-C698F00B8169}" srcOrd="2" destOrd="0" presId="urn:microsoft.com/office/officeart/2005/8/layout/radial4"/>
    <dgm:cxn modelId="{AA409C51-13A4-4496-89C9-56E0D7D4ED82}" type="presParOf" srcId="{738152E6-01AA-416C-AD1E-888D99ED1137}" destId="{0F87F654-7D6E-45BA-A0AE-E3294AD9A79E}" srcOrd="3" destOrd="0" presId="urn:microsoft.com/office/officeart/2005/8/layout/radial4"/>
    <dgm:cxn modelId="{5FE8503A-A5EE-4217-BA8D-352E1F65F3F1}" type="presParOf" srcId="{738152E6-01AA-416C-AD1E-888D99ED1137}" destId="{C542C7B5-730C-45F4-84ED-40686C466F2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E4001C-CD83-4BB8-875E-B46D6BB6B4D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46AC8-37A2-441C-8C9A-BD3BBF67A9DD}">
      <dgm:prSet phldrT="[Text]" custT="1"/>
      <dgm:spPr/>
      <dgm:t>
        <a:bodyPr/>
        <a:lstStyle/>
        <a:p>
          <a:r>
            <a:rPr lang="fa-IR" sz="2000" b="1" dirty="0" smtClean="0">
              <a:cs typeface="B Titr" panose="00000700000000000000" pitchFamily="2" charset="-78"/>
            </a:rPr>
            <a:t>دلایل و زمینه های جذابیت </a:t>
          </a:r>
          <a:endParaRPr lang="en-US" sz="2000" b="1" dirty="0">
            <a:cs typeface="B Titr" panose="00000700000000000000" pitchFamily="2" charset="-78"/>
          </a:endParaRPr>
        </a:p>
      </dgm:t>
    </dgm:pt>
    <dgm:pt modelId="{90231092-F101-4044-8D83-3F7320F599BD}" type="parTrans" cxnId="{CA4F20DD-02CF-4B08-B3D0-D58903791616}">
      <dgm:prSet/>
      <dgm:spPr/>
      <dgm:t>
        <a:bodyPr/>
        <a:lstStyle/>
        <a:p>
          <a:endParaRPr lang="en-US"/>
        </a:p>
      </dgm:t>
    </dgm:pt>
    <dgm:pt modelId="{9B92182A-22C7-4BC1-997C-2DB57FCC10FD}" type="sibTrans" cxnId="{CA4F20DD-02CF-4B08-B3D0-D58903791616}">
      <dgm:prSet custT="1"/>
      <dgm:spPr/>
      <dgm:t>
        <a:bodyPr/>
        <a:lstStyle/>
        <a:p>
          <a:endParaRPr lang="en-US" sz="1600" b="1">
            <a:cs typeface="B Mitra" panose="00000400000000000000" pitchFamily="2" charset="-78"/>
          </a:endParaRPr>
        </a:p>
      </dgm:t>
    </dgm:pt>
    <dgm:pt modelId="{AA5D7230-0100-413F-8919-55D3CCA5CE88}">
      <dgm:prSet phldrT="[Text]" custT="1"/>
      <dgm:spPr/>
      <dgm:t>
        <a:bodyPr/>
        <a:lstStyle/>
        <a:p>
          <a:r>
            <a:rPr lang="fa-IR" sz="2000" b="1" dirty="0" smtClean="0">
              <a:cs typeface="B Titr" panose="00000700000000000000" pitchFamily="2" charset="-78"/>
            </a:rPr>
            <a:t>ابزارها و روش های تاثیرگذاری</a:t>
          </a:r>
          <a:endParaRPr lang="en-US" sz="2000" b="1" dirty="0">
            <a:cs typeface="B Titr" panose="00000700000000000000" pitchFamily="2" charset="-78"/>
          </a:endParaRPr>
        </a:p>
      </dgm:t>
    </dgm:pt>
    <dgm:pt modelId="{7417D3AF-0E12-4D0E-96EB-9ABE4E907251}" type="parTrans" cxnId="{40FA3920-5E9F-426F-B096-4555B670C618}">
      <dgm:prSet/>
      <dgm:spPr/>
      <dgm:t>
        <a:bodyPr/>
        <a:lstStyle/>
        <a:p>
          <a:endParaRPr lang="en-US"/>
        </a:p>
      </dgm:t>
    </dgm:pt>
    <dgm:pt modelId="{E45E69A1-EC19-4674-88E6-8B09469511DA}" type="sibTrans" cxnId="{40FA3920-5E9F-426F-B096-4555B670C618}">
      <dgm:prSet custT="1"/>
      <dgm:spPr/>
      <dgm:t>
        <a:bodyPr/>
        <a:lstStyle/>
        <a:p>
          <a:endParaRPr lang="en-US" sz="1600" b="1">
            <a:cs typeface="B Mitra" panose="00000400000000000000" pitchFamily="2" charset="-78"/>
          </a:endParaRPr>
        </a:p>
      </dgm:t>
    </dgm:pt>
    <dgm:pt modelId="{9F676390-8568-4D1F-BE5E-58C3035A533A}">
      <dgm:prSet phldrT="[Text]" custT="1"/>
      <dgm:spPr/>
      <dgm:t>
        <a:bodyPr/>
        <a:lstStyle/>
        <a:p>
          <a:r>
            <a:rPr lang="fa-IR" sz="2000" b="1" dirty="0" smtClean="0">
              <a:cs typeface="B Titr" panose="00000700000000000000" pitchFamily="2" charset="-78"/>
            </a:rPr>
            <a:t>نتایج تاثیرگذاری عامل خارجی</a:t>
          </a:r>
          <a:endParaRPr lang="en-US" sz="2000" b="1" dirty="0">
            <a:cs typeface="B Titr" panose="00000700000000000000" pitchFamily="2" charset="-78"/>
          </a:endParaRPr>
        </a:p>
      </dgm:t>
    </dgm:pt>
    <dgm:pt modelId="{5F545DF7-6DF8-437D-987A-262F005A91DD}" type="parTrans" cxnId="{1892F78B-D029-4D53-9310-80B329AFF2B8}">
      <dgm:prSet/>
      <dgm:spPr/>
      <dgm:t>
        <a:bodyPr/>
        <a:lstStyle/>
        <a:p>
          <a:endParaRPr lang="en-US"/>
        </a:p>
      </dgm:t>
    </dgm:pt>
    <dgm:pt modelId="{840C95BF-2232-4877-B158-5E7DC375C7A1}" type="sibTrans" cxnId="{1892F78B-D029-4D53-9310-80B329AFF2B8}">
      <dgm:prSet custT="1"/>
      <dgm:spPr/>
      <dgm:t>
        <a:bodyPr/>
        <a:lstStyle/>
        <a:p>
          <a:endParaRPr lang="en-US" sz="1600" b="1">
            <a:cs typeface="B Mitra" panose="00000400000000000000" pitchFamily="2" charset="-78"/>
          </a:endParaRPr>
        </a:p>
      </dgm:t>
    </dgm:pt>
    <dgm:pt modelId="{FDB4A08A-6A35-4AEB-BF79-25BE5B562956}" type="pres">
      <dgm:prSet presAssocID="{56E4001C-CD83-4BB8-875E-B46D6BB6B4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2BD634-92FE-4B9F-8905-BF817CC06A76}" type="pres">
      <dgm:prSet presAssocID="{5C246AC8-37A2-441C-8C9A-BD3BBF67A9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C03DF-BA6E-4C28-8B81-FA42162C82E4}" type="pres">
      <dgm:prSet presAssocID="{9B92182A-22C7-4BC1-997C-2DB57FCC10F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055284D-E711-476E-90EC-2CDE25AFC3D4}" type="pres">
      <dgm:prSet presAssocID="{9B92182A-22C7-4BC1-997C-2DB57FCC10F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B4405D3-F1BD-41BE-A6ED-C85FFAB74E94}" type="pres">
      <dgm:prSet presAssocID="{AA5D7230-0100-413F-8919-55D3CCA5CE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B960D-4C34-4982-AAB0-D3FAEDA32149}" type="pres">
      <dgm:prSet presAssocID="{E45E69A1-EC19-4674-88E6-8B09469511D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EB8FB79-7D36-42A5-92F6-AA3A82C7E3D2}" type="pres">
      <dgm:prSet presAssocID="{E45E69A1-EC19-4674-88E6-8B09469511D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9BE7F65-BE8A-46E6-A344-9F7CC6E19047}" type="pres">
      <dgm:prSet presAssocID="{9F676390-8568-4D1F-BE5E-58C3035A53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80CF2-D6D8-4067-BCC4-7A09BCE73E51}" type="pres">
      <dgm:prSet presAssocID="{840C95BF-2232-4877-B158-5E7DC375C7A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5988C2E-B74E-47AC-A98F-29FF4CF01763}" type="pres">
      <dgm:prSet presAssocID="{840C95BF-2232-4877-B158-5E7DC375C7A1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ABD5FC3-D367-42FD-8E21-11CCFFC94CF1}" type="presOf" srcId="{AA5D7230-0100-413F-8919-55D3CCA5CE88}" destId="{0B4405D3-F1BD-41BE-A6ED-C85FFAB74E94}" srcOrd="0" destOrd="0" presId="urn:microsoft.com/office/officeart/2005/8/layout/cycle7"/>
    <dgm:cxn modelId="{D99D6395-A979-475F-8189-82CAFE6373E7}" type="presOf" srcId="{E45E69A1-EC19-4674-88E6-8B09469511DA}" destId="{7EB8FB79-7D36-42A5-92F6-AA3A82C7E3D2}" srcOrd="1" destOrd="0" presId="urn:microsoft.com/office/officeart/2005/8/layout/cycle7"/>
    <dgm:cxn modelId="{DAE71230-E3AA-4223-82BB-0F023CA9F0D2}" type="presOf" srcId="{56E4001C-CD83-4BB8-875E-B46D6BB6B4DD}" destId="{FDB4A08A-6A35-4AEB-BF79-25BE5B562956}" srcOrd="0" destOrd="0" presId="urn:microsoft.com/office/officeart/2005/8/layout/cycle7"/>
    <dgm:cxn modelId="{32108D6F-080D-4A44-94FC-CA2D75E2E28C}" type="presOf" srcId="{9F676390-8568-4D1F-BE5E-58C3035A533A}" destId="{89BE7F65-BE8A-46E6-A344-9F7CC6E19047}" srcOrd="0" destOrd="0" presId="urn:microsoft.com/office/officeart/2005/8/layout/cycle7"/>
    <dgm:cxn modelId="{2E7CB8D1-1B7F-4FE3-9937-333B5D147941}" type="presOf" srcId="{840C95BF-2232-4877-B158-5E7DC375C7A1}" destId="{F0A80CF2-D6D8-4067-BCC4-7A09BCE73E51}" srcOrd="0" destOrd="0" presId="urn:microsoft.com/office/officeart/2005/8/layout/cycle7"/>
    <dgm:cxn modelId="{EECD785C-80DC-4625-93C9-95346CEB3BE8}" type="presOf" srcId="{9B92182A-22C7-4BC1-997C-2DB57FCC10FD}" destId="{9055284D-E711-476E-90EC-2CDE25AFC3D4}" srcOrd="1" destOrd="0" presId="urn:microsoft.com/office/officeart/2005/8/layout/cycle7"/>
    <dgm:cxn modelId="{CA4F20DD-02CF-4B08-B3D0-D58903791616}" srcId="{56E4001C-CD83-4BB8-875E-B46D6BB6B4DD}" destId="{5C246AC8-37A2-441C-8C9A-BD3BBF67A9DD}" srcOrd="0" destOrd="0" parTransId="{90231092-F101-4044-8D83-3F7320F599BD}" sibTransId="{9B92182A-22C7-4BC1-997C-2DB57FCC10FD}"/>
    <dgm:cxn modelId="{40FA3920-5E9F-426F-B096-4555B670C618}" srcId="{56E4001C-CD83-4BB8-875E-B46D6BB6B4DD}" destId="{AA5D7230-0100-413F-8919-55D3CCA5CE88}" srcOrd="1" destOrd="0" parTransId="{7417D3AF-0E12-4D0E-96EB-9ABE4E907251}" sibTransId="{E45E69A1-EC19-4674-88E6-8B09469511DA}"/>
    <dgm:cxn modelId="{89AD7D74-7A41-429D-B5AD-EC2652D6FD86}" type="presOf" srcId="{E45E69A1-EC19-4674-88E6-8B09469511DA}" destId="{1F9B960D-4C34-4982-AAB0-D3FAEDA32149}" srcOrd="0" destOrd="0" presId="urn:microsoft.com/office/officeart/2005/8/layout/cycle7"/>
    <dgm:cxn modelId="{D041C641-1212-4216-9ED1-4CCEDE077673}" type="presOf" srcId="{5C246AC8-37A2-441C-8C9A-BD3BBF67A9DD}" destId="{F02BD634-92FE-4B9F-8905-BF817CC06A76}" srcOrd="0" destOrd="0" presId="urn:microsoft.com/office/officeart/2005/8/layout/cycle7"/>
    <dgm:cxn modelId="{C1DD5F18-FC10-4C32-AD64-ABF519D4F2A7}" type="presOf" srcId="{9B92182A-22C7-4BC1-997C-2DB57FCC10FD}" destId="{FA9C03DF-BA6E-4C28-8B81-FA42162C82E4}" srcOrd="0" destOrd="0" presId="urn:microsoft.com/office/officeart/2005/8/layout/cycle7"/>
    <dgm:cxn modelId="{8E98A3F3-7589-4959-8AF2-37BA1F159C62}" type="presOf" srcId="{840C95BF-2232-4877-B158-5E7DC375C7A1}" destId="{F5988C2E-B74E-47AC-A98F-29FF4CF01763}" srcOrd="1" destOrd="0" presId="urn:microsoft.com/office/officeart/2005/8/layout/cycle7"/>
    <dgm:cxn modelId="{1892F78B-D029-4D53-9310-80B329AFF2B8}" srcId="{56E4001C-CD83-4BB8-875E-B46D6BB6B4DD}" destId="{9F676390-8568-4D1F-BE5E-58C3035A533A}" srcOrd="2" destOrd="0" parTransId="{5F545DF7-6DF8-437D-987A-262F005A91DD}" sibTransId="{840C95BF-2232-4877-B158-5E7DC375C7A1}"/>
    <dgm:cxn modelId="{E75D5460-D05D-4B05-A76F-31AC2D2E4287}" type="presParOf" srcId="{FDB4A08A-6A35-4AEB-BF79-25BE5B562956}" destId="{F02BD634-92FE-4B9F-8905-BF817CC06A76}" srcOrd="0" destOrd="0" presId="urn:microsoft.com/office/officeart/2005/8/layout/cycle7"/>
    <dgm:cxn modelId="{1C24AE41-7D39-4FFB-B448-D99BE50D3CD8}" type="presParOf" srcId="{FDB4A08A-6A35-4AEB-BF79-25BE5B562956}" destId="{FA9C03DF-BA6E-4C28-8B81-FA42162C82E4}" srcOrd="1" destOrd="0" presId="urn:microsoft.com/office/officeart/2005/8/layout/cycle7"/>
    <dgm:cxn modelId="{39AFBD4F-58B3-4649-A493-FE864C19A9F0}" type="presParOf" srcId="{FA9C03DF-BA6E-4C28-8B81-FA42162C82E4}" destId="{9055284D-E711-476E-90EC-2CDE25AFC3D4}" srcOrd="0" destOrd="0" presId="urn:microsoft.com/office/officeart/2005/8/layout/cycle7"/>
    <dgm:cxn modelId="{4A430638-3F78-47B9-8D73-F4DA136CAEBA}" type="presParOf" srcId="{FDB4A08A-6A35-4AEB-BF79-25BE5B562956}" destId="{0B4405D3-F1BD-41BE-A6ED-C85FFAB74E94}" srcOrd="2" destOrd="0" presId="urn:microsoft.com/office/officeart/2005/8/layout/cycle7"/>
    <dgm:cxn modelId="{6FF4DAF7-E881-43A9-B069-3A4D9F76263F}" type="presParOf" srcId="{FDB4A08A-6A35-4AEB-BF79-25BE5B562956}" destId="{1F9B960D-4C34-4982-AAB0-D3FAEDA32149}" srcOrd="3" destOrd="0" presId="urn:microsoft.com/office/officeart/2005/8/layout/cycle7"/>
    <dgm:cxn modelId="{D4D75972-31FE-4F3A-A4A9-A3F52FD268AB}" type="presParOf" srcId="{1F9B960D-4C34-4982-AAB0-D3FAEDA32149}" destId="{7EB8FB79-7D36-42A5-92F6-AA3A82C7E3D2}" srcOrd="0" destOrd="0" presId="urn:microsoft.com/office/officeart/2005/8/layout/cycle7"/>
    <dgm:cxn modelId="{0625E109-2213-4E53-B8C7-FDB009AE156B}" type="presParOf" srcId="{FDB4A08A-6A35-4AEB-BF79-25BE5B562956}" destId="{89BE7F65-BE8A-46E6-A344-9F7CC6E19047}" srcOrd="4" destOrd="0" presId="urn:microsoft.com/office/officeart/2005/8/layout/cycle7"/>
    <dgm:cxn modelId="{C21170EB-88C2-4635-A2B5-B7690D6683F9}" type="presParOf" srcId="{FDB4A08A-6A35-4AEB-BF79-25BE5B562956}" destId="{F0A80CF2-D6D8-4067-BCC4-7A09BCE73E51}" srcOrd="5" destOrd="0" presId="urn:microsoft.com/office/officeart/2005/8/layout/cycle7"/>
    <dgm:cxn modelId="{16C0DAA4-ABCD-4FEC-84A7-470DCAF66AB8}" type="presParOf" srcId="{F0A80CF2-D6D8-4067-BCC4-7A09BCE73E51}" destId="{F5988C2E-B74E-47AC-A98F-29FF4CF0176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66769B-4397-4643-BF83-24B90252A9E3}" type="doc">
      <dgm:prSet loTypeId="urn:microsoft.com/office/officeart/2011/layout/HexagonRadial" loCatId="cycle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78BA82ED-9D10-4C1E-925E-53689F3BD408}">
      <dgm:prSet phldrT="[Text]"/>
      <dgm:spPr/>
      <dgm:t>
        <a:bodyPr/>
        <a:lstStyle/>
        <a:p>
          <a:r>
            <a:rPr lang="fa-IR" b="1" dirty="0" smtClean="0"/>
            <a:t>منابع ملی</a:t>
          </a:r>
          <a:endParaRPr lang="en-US" b="1" dirty="0"/>
        </a:p>
      </dgm:t>
    </dgm:pt>
    <dgm:pt modelId="{CE9CEDFC-3B0B-4FA8-82C3-F2F29A393976}" type="parTrans" cxnId="{D3C56C91-35AE-4F47-BEDB-1EE5E1740643}">
      <dgm:prSet/>
      <dgm:spPr/>
      <dgm:t>
        <a:bodyPr/>
        <a:lstStyle/>
        <a:p>
          <a:endParaRPr lang="en-US"/>
        </a:p>
      </dgm:t>
    </dgm:pt>
    <dgm:pt modelId="{6C2A1DBE-E3A7-44E8-867F-0D106C084946}" type="sibTrans" cxnId="{D3C56C91-35AE-4F47-BEDB-1EE5E1740643}">
      <dgm:prSet/>
      <dgm:spPr/>
      <dgm:t>
        <a:bodyPr/>
        <a:lstStyle/>
        <a:p>
          <a:endParaRPr lang="en-US"/>
        </a:p>
      </dgm:t>
    </dgm:pt>
    <dgm:pt modelId="{22AFC4E6-0C51-4E6E-BBD1-47AFBA147911}">
      <dgm:prSet phldrT="[Text]"/>
      <dgm:spPr/>
      <dgm:t>
        <a:bodyPr/>
        <a:lstStyle/>
        <a:p>
          <a:r>
            <a:rPr lang="fa-IR" dirty="0" smtClean="0"/>
            <a:t>کیفیت منابع</a:t>
          </a:r>
          <a:endParaRPr lang="en-US" dirty="0"/>
        </a:p>
      </dgm:t>
    </dgm:pt>
    <dgm:pt modelId="{360306D0-8461-474F-AD61-183D9696EF63}" type="parTrans" cxnId="{F6950425-C6FD-42B0-8686-98E906D27C90}">
      <dgm:prSet/>
      <dgm:spPr/>
      <dgm:t>
        <a:bodyPr/>
        <a:lstStyle/>
        <a:p>
          <a:endParaRPr lang="en-US"/>
        </a:p>
      </dgm:t>
    </dgm:pt>
    <dgm:pt modelId="{EA652E42-D9C1-4E2A-BAA7-3E1D54E6BF2B}" type="sibTrans" cxnId="{F6950425-C6FD-42B0-8686-98E906D27C90}">
      <dgm:prSet/>
      <dgm:spPr/>
      <dgm:t>
        <a:bodyPr/>
        <a:lstStyle/>
        <a:p>
          <a:endParaRPr lang="en-US"/>
        </a:p>
      </dgm:t>
    </dgm:pt>
    <dgm:pt modelId="{AAC2A9A4-335B-490C-9AB3-77843D7227E0}">
      <dgm:prSet phldrT="[Text]"/>
      <dgm:spPr/>
      <dgm:t>
        <a:bodyPr/>
        <a:lstStyle/>
        <a:p>
          <a:r>
            <a:rPr lang="fa-IR" dirty="0" smtClean="0"/>
            <a:t>میزان نیاز</a:t>
          </a:r>
          <a:endParaRPr lang="en-US" dirty="0"/>
        </a:p>
      </dgm:t>
    </dgm:pt>
    <dgm:pt modelId="{7E3F38F6-8336-4AEB-B82A-738E144BCCDF}" type="parTrans" cxnId="{D4CEC0D1-A978-4448-A5C6-1D233E8E7399}">
      <dgm:prSet/>
      <dgm:spPr/>
      <dgm:t>
        <a:bodyPr/>
        <a:lstStyle/>
        <a:p>
          <a:endParaRPr lang="en-US"/>
        </a:p>
      </dgm:t>
    </dgm:pt>
    <dgm:pt modelId="{E4887FC6-9840-410A-B28A-823B60EC8E01}" type="sibTrans" cxnId="{D4CEC0D1-A978-4448-A5C6-1D233E8E7399}">
      <dgm:prSet/>
      <dgm:spPr/>
      <dgm:t>
        <a:bodyPr/>
        <a:lstStyle/>
        <a:p>
          <a:endParaRPr lang="en-US"/>
        </a:p>
      </dgm:t>
    </dgm:pt>
    <dgm:pt modelId="{7E47B68A-CD80-4DE9-9F88-C76B7F29FE3A}">
      <dgm:prSet phldrT="[Text]"/>
      <dgm:spPr/>
      <dgm:t>
        <a:bodyPr/>
        <a:lstStyle/>
        <a:p>
          <a:r>
            <a:rPr lang="fa-IR" dirty="0" smtClean="0"/>
            <a:t>میزان قدرت آفرینی</a:t>
          </a:r>
          <a:endParaRPr lang="en-US" dirty="0"/>
        </a:p>
      </dgm:t>
    </dgm:pt>
    <dgm:pt modelId="{6DD37987-20D9-4D1F-85C0-02112944364D}" type="parTrans" cxnId="{1F37388A-83DC-44B8-96F6-D08F153A5D85}">
      <dgm:prSet/>
      <dgm:spPr/>
      <dgm:t>
        <a:bodyPr/>
        <a:lstStyle/>
        <a:p>
          <a:endParaRPr lang="en-US"/>
        </a:p>
      </dgm:t>
    </dgm:pt>
    <dgm:pt modelId="{0E3EBF84-2F1A-47E8-BE98-4C8AADBDD7AC}" type="sibTrans" cxnId="{1F37388A-83DC-44B8-96F6-D08F153A5D85}">
      <dgm:prSet/>
      <dgm:spPr/>
      <dgm:t>
        <a:bodyPr/>
        <a:lstStyle/>
        <a:p>
          <a:endParaRPr lang="en-US"/>
        </a:p>
      </dgm:t>
    </dgm:pt>
    <dgm:pt modelId="{CCCD33E4-BF17-4C2E-9B6D-22467ED803B1}">
      <dgm:prSet phldrT="[Text]"/>
      <dgm:spPr/>
      <dgm:t>
        <a:bodyPr/>
        <a:lstStyle/>
        <a:p>
          <a:r>
            <a:rPr lang="fa-IR" dirty="0" smtClean="0"/>
            <a:t>ساختار سیاست خارجی</a:t>
          </a:r>
          <a:endParaRPr lang="en-US" dirty="0"/>
        </a:p>
      </dgm:t>
    </dgm:pt>
    <dgm:pt modelId="{457571E9-235C-4A6E-A1B9-E12F94FA01C8}" type="parTrans" cxnId="{1EA53909-77CD-49EA-AAEC-909EF63C28E8}">
      <dgm:prSet/>
      <dgm:spPr/>
      <dgm:t>
        <a:bodyPr/>
        <a:lstStyle/>
        <a:p>
          <a:endParaRPr lang="en-US"/>
        </a:p>
      </dgm:t>
    </dgm:pt>
    <dgm:pt modelId="{9A59BEB8-1EC8-4C6F-8A81-1F125E19170E}" type="sibTrans" cxnId="{1EA53909-77CD-49EA-AAEC-909EF63C28E8}">
      <dgm:prSet/>
      <dgm:spPr/>
      <dgm:t>
        <a:bodyPr/>
        <a:lstStyle/>
        <a:p>
          <a:endParaRPr lang="en-US"/>
        </a:p>
      </dgm:t>
    </dgm:pt>
    <dgm:pt modelId="{1208329A-5F7C-4B57-8955-717FE43B1E6E}">
      <dgm:prSet phldrT="[Text]"/>
      <dgm:spPr/>
      <dgm:t>
        <a:bodyPr/>
        <a:lstStyle/>
        <a:p>
          <a:r>
            <a:rPr lang="fa-IR" dirty="0" smtClean="0"/>
            <a:t>جریان جهانی منابع</a:t>
          </a:r>
          <a:endParaRPr lang="en-US" dirty="0"/>
        </a:p>
      </dgm:t>
    </dgm:pt>
    <dgm:pt modelId="{0DB43644-AF56-493B-A512-A4375D93F2B4}" type="parTrans" cxnId="{593C2C4B-9D9C-418F-9F97-E6564CD0677F}">
      <dgm:prSet/>
      <dgm:spPr/>
      <dgm:t>
        <a:bodyPr/>
        <a:lstStyle/>
        <a:p>
          <a:endParaRPr lang="en-US"/>
        </a:p>
      </dgm:t>
    </dgm:pt>
    <dgm:pt modelId="{7D2CCE2F-A34A-47F0-8B6E-613DB0DF0034}" type="sibTrans" cxnId="{593C2C4B-9D9C-418F-9F97-E6564CD0677F}">
      <dgm:prSet/>
      <dgm:spPr/>
      <dgm:t>
        <a:bodyPr/>
        <a:lstStyle/>
        <a:p>
          <a:endParaRPr lang="en-US"/>
        </a:p>
      </dgm:t>
    </dgm:pt>
    <dgm:pt modelId="{1B86DBFD-D8D0-4038-946B-118294B0CFE0}">
      <dgm:prSet phldrT="[Text]"/>
      <dgm:spPr/>
      <dgm:t>
        <a:bodyPr/>
        <a:lstStyle/>
        <a:p>
          <a:r>
            <a:rPr lang="fa-IR" dirty="0" smtClean="0"/>
            <a:t>ماموریت واهداف</a:t>
          </a:r>
          <a:endParaRPr lang="en-US" dirty="0"/>
        </a:p>
      </dgm:t>
    </dgm:pt>
    <dgm:pt modelId="{4F8125B6-E7E2-4A34-857F-73FE6311B68B}" type="parTrans" cxnId="{3B19669F-1656-49B1-862E-C47546D5E02B}">
      <dgm:prSet/>
      <dgm:spPr/>
      <dgm:t>
        <a:bodyPr/>
        <a:lstStyle/>
        <a:p>
          <a:endParaRPr lang="en-US"/>
        </a:p>
      </dgm:t>
    </dgm:pt>
    <dgm:pt modelId="{69BADC11-1D93-4EFB-8972-049993AF1D13}" type="sibTrans" cxnId="{3B19669F-1656-49B1-862E-C47546D5E02B}">
      <dgm:prSet/>
      <dgm:spPr/>
      <dgm:t>
        <a:bodyPr/>
        <a:lstStyle/>
        <a:p>
          <a:endParaRPr lang="en-US"/>
        </a:p>
      </dgm:t>
    </dgm:pt>
    <dgm:pt modelId="{615BE174-91E3-4724-8BDB-127E5D98517E}" type="pres">
      <dgm:prSet presAssocID="{8566769B-4397-4643-BF83-24B90252A9E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0AEBD3-CC98-4997-8077-66DE485773B4}" type="pres">
      <dgm:prSet presAssocID="{78BA82ED-9D10-4C1E-925E-53689F3BD40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0F1C6AD-7541-454E-BA21-BAB0D367855B}" type="pres">
      <dgm:prSet presAssocID="{22AFC4E6-0C51-4E6E-BBD1-47AFBA147911}" presName="Accent1" presStyleCnt="0"/>
      <dgm:spPr/>
    </dgm:pt>
    <dgm:pt modelId="{59ADC305-4619-4090-A0A3-92FDD2E2273E}" type="pres">
      <dgm:prSet presAssocID="{22AFC4E6-0C51-4E6E-BBD1-47AFBA147911}" presName="Accent" presStyleLbl="bgShp" presStyleIdx="0" presStyleCnt="6"/>
      <dgm:spPr/>
    </dgm:pt>
    <dgm:pt modelId="{FF2E8ABB-F507-4A87-AB2D-11984E820A10}" type="pres">
      <dgm:prSet presAssocID="{22AFC4E6-0C51-4E6E-BBD1-47AFBA147911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E9E10-A923-4429-A7B1-EF5FA18519D6}" type="pres">
      <dgm:prSet presAssocID="{AAC2A9A4-335B-490C-9AB3-77843D7227E0}" presName="Accent2" presStyleCnt="0"/>
      <dgm:spPr/>
    </dgm:pt>
    <dgm:pt modelId="{78E1B4E3-B5A2-4E2B-8894-1A5ED7D12224}" type="pres">
      <dgm:prSet presAssocID="{AAC2A9A4-335B-490C-9AB3-77843D7227E0}" presName="Accent" presStyleLbl="bgShp" presStyleIdx="1" presStyleCnt="6"/>
      <dgm:spPr/>
    </dgm:pt>
    <dgm:pt modelId="{6D59AF2F-6A7F-4C7E-ABE0-8DB5A257A55D}" type="pres">
      <dgm:prSet presAssocID="{AAC2A9A4-335B-490C-9AB3-77843D7227E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79480-2E66-4F7F-A008-025B3A0426A4}" type="pres">
      <dgm:prSet presAssocID="{7E47B68A-CD80-4DE9-9F88-C76B7F29FE3A}" presName="Accent3" presStyleCnt="0"/>
      <dgm:spPr/>
    </dgm:pt>
    <dgm:pt modelId="{C0ADE34B-2A5E-4DC4-81C1-8DE8A97F00AB}" type="pres">
      <dgm:prSet presAssocID="{7E47B68A-CD80-4DE9-9F88-C76B7F29FE3A}" presName="Accent" presStyleLbl="bgShp" presStyleIdx="2" presStyleCnt="6"/>
      <dgm:spPr/>
    </dgm:pt>
    <dgm:pt modelId="{B561FCC2-604C-46A7-8FF2-53B6BA10FC2B}" type="pres">
      <dgm:prSet presAssocID="{7E47B68A-CD80-4DE9-9F88-C76B7F29FE3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E950A-AAF3-4145-8387-6B1CBB420293}" type="pres">
      <dgm:prSet presAssocID="{CCCD33E4-BF17-4C2E-9B6D-22467ED803B1}" presName="Accent4" presStyleCnt="0"/>
      <dgm:spPr/>
    </dgm:pt>
    <dgm:pt modelId="{A7126568-5EA8-4801-A2DE-9B67DE9373A9}" type="pres">
      <dgm:prSet presAssocID="{CCCD33E4-BF17-4C2E-9B6D-22467ED803B1}" presName="Accent" presStyleLbl="bgShp" presStyleIdx="3" presStyleCnt="6"/>
      <dgm:spPr/>
    </dgm:pt>
    <dgm:pt modelId="{87097921-4FD5-45C6-B126-03FA0B4F6C31}" type="pres">
      <dgm:prSet presAssocID="{CCCD33E4-BF17-4C2E-9B6D-22467ED803B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99B22-94DB-4450-A6F8-4BBD36B6F990}" type="pres">
      <dgm:prSet presAssocID="{1208329A-5F7C-4B57-8955-717FE43B1E6E}" presName="Accent5" presStyleCnt="0"/>
      <dgm:spPr/>
    </dgm:pt>
    <dgm:pt modelId="{DE283785-81A6-48BE-B208-DB6EB6ACD269}" type="pres">
      <dgm:prSet presAssocID="{1208329A-5F7C-4B57-8955-717FE43B1E6E}" presName="Accent" presStyleLbl="bgShp" presStyleIdx="4" presStyleCnt="6"/>
      <dgm:spPr/>
    </dgm:pt>
    <dgm:pt modelId="{1EA2F41E-BE7F-4AF4-B888-EF6D1D5156B5}" type="pres">
      <dgm:prSet presAssocID="{1208329A-5F7C-4B57-8955-717FE43B1E6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021E4-80E4-4D59-B407-FA3CF692EDCD}" type="pres">
      <dgm:prSet presAssocID="{1B86DBFD-D8D0-4038-946B-118294B0CFE0}" presName="Accent6" presStyleCnt="0"/>
      <dgm:spPr/>
    </dgm:pt>
    <dgm:pt modelId="{CE64C285-C2AF-4C60-BBC2-0249D523E52E}" type="pres">
      <dgm:prSet presAssocID="{1B86DBFD-D8D0-4038-946B-118294B0CFE0}" presName="Accent" presStyleLbl="bgShp" presStyleIdx="5" presStyleCnt="6"/>
      <dgm:spPr/>
    </dgm:pt>
    <dgm:pt modelId="{C71540AC-9527-47AC-84C3-9C4A30180A54}" type="pres">
      <dgm:prSet presAssocID="{1B86DBFD-D8D0-4038-946B-118294B0CFE0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48D918-B927-45CF-9D1F-687ED6B6F7A8}" type="presOf" srcId="{1208329A-5F7C-4B57-8955-717FE43B1E6E}" destId="{1EA2F41E-BE7F-4AF4-B888-EF6D1D5156B5}" srcOrd="0" destOrd="0" presId="urn:microsoft.com/office/officeart/2011/layout/HexagonRadial"/>
    <dgm:cxn modelId="{3B19669F-1656-49B1-862E-C47546D5E02B}" srcId="{78BA82ED-9D10-4C1E-925E-53689F3BD408}" destId="{1B86DBFD-D8D0-4038-946B-118294B0CFE0}" srcOrd="5" destOrd="0" parTransId="{4F8125B6-E7E2-4A34-857F-73FE6311B68B}" sibTransId="{69BADC11-1D93-4EFB-8972-049993AF1D13}"/>
    <dgm:cxn modelId="{1EA53909-77CD-49EA-AAEC-909EF63C28E8}" srcId="{78BA82ED-9D10-4C1E-925E-53689F3BD408}" destId="{CCCD33E4-BF17-4C2E-9B6D-22467ED803B1}" srcOrd="3" destOrd="0" parTransId="{457571E9-235C-4A6E-A1B9-E12F94FA01C8}" sibTransId="{9A59BEB8-1EC8-4C6F-8A81-1F125E19170E}"/>
    <dgm:cxn modelId="{0F8CD605-D3D2-4163-8DDF-47358B959772}" type="presOf" srcId="{8566769B-4397-4643-BF83-24B90252A9E3}" destId="{615BE174-91E3-4724-8BDB-127E5D98517E}" srcOrd="0" destOrd="0" presId="urn:microsoft.com/office/officeart/2011/layout/HexagonRadial"/>
    <dgm:cxn modelId="{4D577A8F-C394-45D8-93FE-BAEB4CB2BB3B}" type="presOf" srcId="{1B86DBFD-D8D0-4038-946B-118294B0CFE0}" destId="{C71540AC-9527-47AC-84C3-9C4A30180A54}" srcOrd="0" destOrd="0" presId="urn:microsoft.com/office/officeart/2011/layout/HexagonRadial"/>
    <dgm:cxn modelId="{D3C56C91-35AE-4F47-BEDB-1EE5E1740643}" srcId="{8566769B-4397-4643-BF83-24B90252A9E3}" destId="{78BA82ED-9D10-4C1E-925E-53689F3BD408}" srcOrd="0" destOrd="0" parTransId="{CE9CEDFC-3B0B-4FA8-82C3-F2F29A393976}" sibTransId="{6C2A1DBE-E3A7-44E8-867F-0D106C084946}"/>
    <dgm:cxn modelId="{021F4055-F438-4030-9A26-3B818CBB1712}" type="presOf" srcId="{7E47B68A-CD80-4DE9-9F88-C76B7F29FE3A}" destId="{B561FCC2-604C-46A7-8FF2-53B6BA10FC2B}" srcOrd="0" destOrd="0" presId="urn:microsoft.com/office/officeart/2011/layout/HexagonRadial"/>
    <dgm:cxn modelId="{D4CEC0D1-A978-4448-A5C6-1D233E8E7399}" srcId="{78BA82ED-9D10-4C1E-925E-53689F3BD408}" destId="{AAC2A9A4-335B-490C-9AB3-77843D7227E0}" srcOrd="1" destOrd="0" parTransId="{7E3F38F6-8336-4AEB-B82A-738E144BCCDF}" sibTransId="{E4887FC6-9840-410A-B28A-823B60EC8E01}"/>
    <dgm:cxn modelId="{65329DB2-CD9E-40A8-AC84-A0C862628BA7}" type="presOf" srcId="{78BA82ED-9D10-4C1E-925E-53689F3BD408}" destId="{2B0AEBD3-CC98-4997-8077-66DE485773B4}" srcOrd="0" destOrd="0" presId="urn:microsoft.com/office/officeart/2011/layout/HexagonRadial"/>
    <dgm:cxn modelId="{593C2C4B-9D9C-418F-9F97-E6564CD0677F}" srcId="{78BA82ED-9D10-4C1E-925E-53689F3BD408}" destId="{1208329A-5F7C-4B57-8955-717FE43B1E6E}" srcOrd="4" destOrd="0" parTransId="{0DB43644-AF56-493B-A512-A4375D93F2B4}" sibTransId="{7D2CCE2F-A34A-47F0-8B6E-613DB0DF0034}"/>
    <dgm:cxn modelId="{B3DDCDD8-89D3-43D5-A82E-848235C6A066}" type="presOf" srcId="{22AFC4E6-0C51-4E6E-BBD1-47AFBA147911}" destId="{FF2E8ABB-F507-4A87-AB2D-11984E820A10}" srcOrd="0" destOrd="0" presId="urn:microsoft.com/office/officeart/2011/layout/HexagonRadial"/>
    <dgm:cxn modelId="{F6950425-C6FD-42B0-8686-98E906D27C90}" srcId="{78BA82ED-9D10-4C1E-925E-53689F3BD408}" destId="{22AFC4E6-0C51-4E6E-BBD1-47AFBA147911}" srcOrd="0" destOrd="0" parTransId="{360306D0-8461-474F-AD61-183D9696EF63}" sibTransId="{EA652E42-D9C1-4E2A-BAA7-3E1D54E6BF2B}"/>
    <dgm:cxn modelId="{797678FE-4772-4FDB-8D3F-805A3152AB81}" type="presOf" srcId="{CCCD33E4-BF17-4C2E-9B6D-22467ED803B1}" destId="{87097921-4FD5-45C6-B126-03FA0B4F6C31}" srcOrd="0" destOrd="0" presId="urn:microsoft.com/office/officeart/2011/layout/HexagonRadial"/>
    <dgm:cxn modelId="{1F37388A-83DC-44B8-96F6-D08F153A5D85}" srcId="{78BA82ED-9D10-4C1E-925E-53689F3BD408}" destId="{7E47B68A-CD80-4DE9-9F88-C76B7F29FE3A}" srcOrd="2" destOrd="0" parTransId="{6DD37987-20D9-4D1F-85C0-02112944364D}" sibTransId="{0E3EBF84-2F1A-47E8-BE98-4C8AADBDD7AC}"/>
    <dgm:cxn modelId="{4BCFEFF9-D79F-462A-90DE-969386A9F550}" type="presOf" srcId="{AAC2A9A4-335B-490C-9AB3-77843D7227E0}" destId="{6D59AF2F-6A7F-4C7E-ABE0-8DB5A257A55D}" srcOrd="0" destOrd="0" presId="urn:microsoft.com/office/officeart/2011/layout/HexagonRadial"/>
    <dgm:cxn modelId="{0EB51D23-D042-4A9E-B7F2-817AEAB5018B}" type="presParOf" srcId="{615BE174-91E3-4724-8BDB-127E5D98517E}" destId="{2B0AEBD3-CC98-4997-8077-66DE485773B4}" srcOrd="0" destOrd="0" presId="urn:microsoft.com/office/officeart/2011/layout/HexagonRadial"/>
    <dgm:cxn modelId="{554C9F84-D127-402F-B3FC-50114C4079D0}" type="presParOf" srcId="{615BE174-91E3-4724-8BDB-127E5D98517E}" destId="{D0F1C6AD-7541-454E-BA21-BAB0D367855B}" srcOrd="1" destOrd="0" presId="urn:microsoft.com/office/officeart/2011/layout/HexagonRadial"/>
    <dgm:cxn modelId="{AC38215F-D5A1-43AA-BDC1-562021B4113F}" type="presParOf" srcId="{D0F1C6AD-7541-454E-BA21-BAB0D367855B}" destId="{59ADC305-4619-4090-A0A3-92FDD2E2273E}" srcOrd="0" destOrd="0" presId="urn:microsoft.com/office/officeart/2011/layout/HexagonRadial"/>
    <dgm:cxn modelId="{182C62B4-3A49-4F67-9F55-863C595F4606}" type="presParOf" srcId="{615BE174-91E3-4724-8BDB-127E5D98517E}" destId="{FF2E8ABB-F507-4A87-AB2D-11984E820A10}" srcOrd="2" destOrd="0" presId="urn:microsoft.com/office/officeart/2011/layout/HexagonRadial"/>
    <dgm:cxn modelId="{1746EF89-2EFD-42D2-A29B-9B100AC957D1}" type="presParOf" srcId="{615BE174-91E3-4724-8BDB-127E5D98517E}" destId="{38CE9E10-A923-4429-A7B1-EF5FA18519D6}" srcOrd="3" destOrd="0" presId="urn:microsoft.com/office/officeart/2011/layout/HexagonRadial"/>
    <dgm:cxn modelId="{B10B8E29-5AA6-4E67-A4D1-D9B25CDF7672}" type="presParOf" srcId="{38CE9E10-A923-4429-A7B1-EF5FA18519D6}" destId="{78E1B4E3-B5A2-4E2B-8894-1A5ED7D12224}" srcOrd="0" destOrd="0" presId="urn:microsoft.com/office/officeart/2011/layout/HexagonRadial"/>
    <dgm:cxn modelId="{653E9907-CBB9-406C-8B2D-965C8C39D8BC}" type="presParOf" srcId="{615BE174-91E3-4724-8BDB-127E5D98517E}" destId="{6D59AF2F-6A7F-4C7E-ABE0-8DB5A257A55D}" srcOrd="4" destOrd="0" presId="urn:microsoft.com/office/officeart/2011/layout/HexagonRadial"/>
    <dgm:cxn modelId="{5EDC8DD7-ABC1-4D6F-AB80-C3EC3DDB95A5}" type="presParOf" srcId="{615BE174-91E3-4724-8BDB-127E5D98517E}" destId="{81879480-2E66-4F7F-A008-025B3A0426A4}" srcOrd="5" destOrd="0" presId="urn:microsoft.com/office/officeart/2011/layout/HexagonRadial"/>
    <dgm:cxn modelId="{86DB02B8-CB3F-4A15-BC97-ECE6A4FAE3C7}" type="presParOf" srcId="{81879480-2E66-4F7F-A008-025B3A0426A4}" destId="{C0ADE34B-2A5E-4DC4-81C1-8DE8A97F00AB}" srcOrd="0" destOrd="0" presId="urn:microsoft.com/office/officeart/2011/layout/HexagonRadial"/>
    <dgm:cxn modelId="{2D1AAE78-0F6B-4B25-AB7E-8021CC4AF5EC}" type="presParOf" srcId="{615BE174-91E3-4724-8BDB-127E5D98517E}" destId="{B561FCC2-604C-46A7-8FF2-53B6BA10FC2B}" srcOrd="6" destOrd="0" presId="urn:microsoft.com/office/officeart/2011/layout/HexagonRadial"/>
    <dgm:cxn modelId="{3743155E-4D31-4056-8733-D6DA78D869AD}" type="presParOf" srcId="{615BE174-91E3-4724-8BDB-127E5D98517E}" destId="{71DE950A-AAF3-4145-8387-6B1CBB420293}" srcOrd="7" destOrd="0" presId="urn:microsoft.com/office/officeart/2011/layout/HexagonRadial"/>
    <dgm:cxn modelId="{5E98104C-310F-4081-94D4-DDE943DCE755}" type="presParOf" srcId="{71DE950A-AAF3-4145-8387-6B1CBB420293}" destId="{A7126568-5EA8-4801-A2DE-9B67DE9373A9}" srcOrd="0" destOrd="0" presId="urn:microsoft.com/office/officeart/2011/layout/HexagonRadial"/>
    <dgm:cxn modelId="{C1712350-D710-49B9-BCBD-0FEF377686EB}" type="presParOf" srcId="{615BE174-91E3-4724-8BDB-127E5D98517E}" destId="{87097921-4FD5-45C6-B126-03FA0B4F6C31}" srcOrd="8" destOrd="0" presId="urn:microsoft.com/office/officeart/2011/layout/HexagonRadial"/>
    <dgm:cxn modelId="{C3CC0DC7-2B31-445A-9424-348705539356}" type="presParOf" srcId="{615BE174-91E3-4724-8BDB-127E5D98517E}" destId="{CA699B22-94DB-4450-A6F8-4BBD36B6F990}" srcOrd="9" destOrd="0" presId="urn:microsoft.com/office/officeart/2011/layout/HexagonRadial"/>
    <dgm:cxn modelId="{65C16111-6C39-4A51-8ED5-93BB10318DF9}" type="presParOf" srcId="{CA699B22-94DB-4450-A6F8-4BBD36B6F990}" destId="{DE283785-81A6-48BE-B208-DB6EB6ACD269}" srcOrd="0" destOrd="0" presId="urn:microsoft.com/office/officeart/2011/layout/HexagonRadial"/>
    <dgm:cxn modelId="{45EAB43F-CF64-418F-B143-E3AF5EA6FE81}" type="presParOf" srcId="{615BE174-91E3-4724-8BDB-127E5D98517E}" destId="{1EA2F41E-BE7F-4AF4-B888-EF6D1D5156B5}" srcOrd="10" destOrd="0" presId="urn:microsoft.com/office/officeart/2011/layout/HexagonRadial"/>
    <dgm:cxn modelId="{AF69A45F-9CC9-4F4C-AF02-C5DC8E4AA4BF}" type="presParOf" srcId="{615BE174-91E3-4724-8BDB-127E5D98517E}" destId="{35C021E4-80E4-4D59-B407-FA3CF692EDCD}" srcOrd="11" destOrd="0" presId="urn:microsoft.com/office/officeart/2011/layout/HexagonRadial"/>
    <dgm:cxn modelId="{CC66B1A2-A5E6-4CC6-9171-9720965DE86B}" type="presParOf" srcId="{35C021E4-80E4-4D59-B407-FA3CF692EDCD}" destId="{CE64C285-C2AF-4C60-BBC2-0249D523E52E}" srcOrd="0" destOrd="0" presId="urn:microsoft.com/office/officeart/2011/layout/HexagonRadial"/>
    <dgm:cxn modelId="{DEDD0DA2-F3DB-4DE6-9078-CC5DF3A4AE61}" type="presParOf" srcId="{615BE174-91E3-4724-8BDB-127E5D98517E}" destId="{C71540AC-9527-47AC-84C3-9C4A30180A5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4400" i="1" dirty="0">
                <a:solidFill>
                  <a:schemeClr val="bg1"/>
                </a:solidFill>
                <a:cs typeface="B Titr" panose="00000700000000000000" pitchFamily="2" charset="-78"/>
              </a:rPr>
              <a:t>تاثیرات عوامل خارجی بر منابع ملی و روندهای توسعه در ایران</a:t>
            </a:r>
            <a:endParaRPr lang="en-US" sz="4400" i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953000"/>
            <a:ext cx="5114778" cy="1101248"/>
          </a:xfrm>
        </p:spPr>
        <p:txBody>
          <a:bodyPr>
            <a:noAutofit/>
          </a:bodyPr>
          <a:lstStyle/>
          <a:p>
            <a:pPr algn="l"/>
            <a:endParaRPr lang="fa-IR" sz="2400" dirty="0" smtClean="0"/>
          </a:p>
          <a:p>
            <a:pPr algn="l"/>
            <a:r>
              <a:rPr lang="fa-IR" sz="2400" b="1" dirty="0" smtClean="0">
                <a:cs typeface="B Mitra" panose="00000400000000000000" pitchFamily="2" charset="-78"/>
              </a:rPr>
              <a:t>کارگروه توسعه و منابع ملی</a:t>
            </a:r>
          </a:p>
          <a:p>
            <a:pPr algn="l"/>
            <a:r>
              <a:rPr lang="fa-IR" sz="2400" b="1" dirty="0" smtClean="0">
                <a:cs typeface="B Mitra" panose="00000400000000000000" pitchFamily="2" charset="-78"/>
              </a:rPr>
              <a:t>عبدالرسول دیوسالار</a:t>
            </a:r>
            <a:endParaRPr lang="en-US" sz="2400" b="1" dirty="0" smtClean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14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طرح مساله: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میزان جذابیت منابع ملی ایران برای عومل خارجی</a:t>
            </a:r>
            <a:endParaRPr lang="en-US" dirty="0">
              <a:cs typeface="B Mitra" panose="00000400000000000000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880365"/>
              </p:ext>
            </p:extLst>
          </p:nvPr>
        </p:nvGraphicFramePr>
        <p:xfrm>
          <a:off x="457200" y="2438400"/>
          <a:ext cx="7239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6924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منابع غیرملموس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منابع طبیعی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عامل</a:t>
                      </a:r>
                      <a:r>
                        <a:rPr lang="fa-IR" baseline="0" dirty="0" smtClean="0"/>
                        <a:t> جذابیت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کیفیت منابع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میزان</a:t>
                      </a:r>
                      <a:r>
                        <a:rPr lang="fa-IR" baseline="0" dirty="0" smtClean="0"/>
                        <a:t> نیاز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میزان قدرت آفرینی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ماموریت</a:t>
                      </a:r>
                      <a:r>
                        <a:rPr lang="fa-IR" baseline="0" dirty="0" smtClean="0"/>
                        <a:t> و اهداف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ساختار سیاست خارجی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جریان</a:t>
                      </a:r>
                      <a:r>
                        <a:rPr lang="fa-IR" baseline="0" dirty="0" smtClean="0"/>
                        <a:t> حهانی منابع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3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روش های تاثیرگذاری عوامل خارجی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 بر منابع ملی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4564" y="2526268"/>
            <a:ext cx="1374036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سازمان های بین المللی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cxnSp>
        <p:nvCxnSpPr>
          <p:cNvPr id="5" name="Curved Connector 4"/>
          <p:cNvCxnSpPr/>
          <p:nvPr/>
        </p:nvCxnSpPr>
        <p:spPr>
          <a:xfrm rot="10800000">
            <a:off x="5560164" y="2446095"/>
            <a:ext cx="914400" cy="59421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59635" y="2190690"/>
            <a:ext cx="3100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سیاست های اصلاحی و توسعه ای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cxnSp>
        <p:nvCxnSpPr>
          <p:cNvPr id="8" name="Curved Connector 7"/>
          <p:cNvCxnSpPr/>
          <p:nvPr/>
        </p:nvCxnSpPr>
        <p:spPr>
          <a:xfrm rot="10800000">
            <a:off x="5560164" y="2880212"/>
            <a:ext cx="914400" cy="16778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03054" y="2667000"/>
            <a:ext cx="2557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برنامه های نظارتی و کنترلی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 rot="10800000" flipV="1">
            <a:off x="5560164" y="3048000"/>
            <a:ext cx="914400" cy="4572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4855" y="3333690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تامین منابع مالی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4564" y="5193268"/>
            <a:ext cx="1374036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قدرت های جهانی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cxnSp>
        <p:nvCxnSpPr>
          <p:cNvPr id="16" name="Curved Connector 15"/>
          <p:cNvCxnSpPr/>
          <p:nvPr/>
        </p:nvCxnSpPr>
        <p:spPr>
          <a:xfrm rot="10800000">
            <a:off x="5560164" y="5113095"/>
            <a:ext cx="914400" cy="59421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52600" y="4876800"/>
            <a:ext cx="3876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مداخلات مستقیم و جنگ (منازعات توزیعی)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cxnSp>
        <p:nvCxnSpPr>
          <p:cNvPr id="18" name="Curved Connector 17"/>
          <p:cNvCxnSpPr/>
          <p:nvPr/>
        </p:nvCxnSpPr>
        <p:spPr>
          <a:xfrm rot="10800000">
            <a:off x="5514988" y="5547227"/>
            <a:ext cx="914400" cy="16778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32712" y="5334000"/>
            <a:ext cx="3506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تحریم ها و طرح های کاهش دسترسی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cxnSp>
        <p:nvCxnSpPr>
          <p:cNvPr id="20" name="Curved Connector 19"/>
          <p:cNvCxnSpPr/>
          <p:nvPr/>
        </p:nvCxnSpPr>
        <p:spPr>
          <a:xfrm rot="10800000" flipV="1">
            <a:off x="5560164" y="5715000"/>
            <a:ext cx="914400" cy="4572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80252" y="600069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تغییر رژیم</a:t>
            </a:r>
          </a:p>
        </p:txBody>
      </p:sp>
      <p:cxnSp>
        <p:nvCxnSpPr>
          <p:cNvPr id="23" name="Curved Connector 22"/>
          <p:cNvCxnSpPr>
            <a:stCxn id="6" idx="1"/>
          </p:cNvCxnSpPr>
          <p:nvPr/>
        </p:nvCxnSpPr>
        <p:spPr>
          <a:xfrm rot="10800000">
            <a:off x="1600201" y="1981201"/>
            <a:ext cx="859435" cy="40954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1790580"/>
            <a:ext cx="1696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برنامه های تعدیل</a:t>
            </a: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 ساختاری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cxnSp>
        <p:nvCxnSpPr>
          <p:cNvPr id="26" name="Curved Connector 25"/>
          <p:cNvCxnSpPr>
            <a:stCxn id="14" idx="1"/>
          </p:cNvCxnSpPr>
          <p:nvPr/>
        </p:nvCxnSpPr>
        <p:spPr>
          <a:xfrm rot="10800000" flipV="1">
            <a:off x="3124201" y="3533745"/>
            <a:ext cx="840655" cy="63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57290" y="3254514"/>
            <a:ext cx="1936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وابسته شدن به </a:t>
            </a: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اصلاحات سیاسی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cxnSp>
        <p:nvCxnSpPr>
          <p:cNvPr id="29" name="Curved Connector 28"/>
          <p:cNvCxnSpPr>
            <a:stCxn id="6" idx="1"/>
          </p:cNvCxnSpPr>
          <p:nvPr/>
        </p:nvCxnSpPr>
        <p:spPr>
          <a:xfrm rot="10800000" flipV="1">
            <a:off x="1600201" y="2390745"/>
            <a:ext cx="859435" cy="57336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-76200" y="2752466"/>
            <a:ext cx="1749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سیاست خصوصی </a:t>
            </a: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سازی آب</a:t>
            </a:r>
            <a:endParaRPr lang="en-US" sz="20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27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روش های تاثیرگذاری عوامل خارجی 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 بر منابع ملی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4564" y="2450068"/>
            <a:ext cx="1374036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شرکت های چندملیتی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cxnSp>
        <p:nvCxnSpPr>
          <p:cNvPr id="5" name="Curved Connector 4"/>
          <p:cNvCxnSpPr/>
          <p:nvPr/>
        </p:nvCxnSpPr>
        <p:spPr>
          <a:xfrm rot="10800000">
            <a:off x="5560164" y="2369895"/>
            <a:ext cx="914400" cy="59421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73328" y="2114490"/>
            <a:ext cx="1789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اعمال نفوذ سیاسی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 rot="10800000" flipV="1">
            <a:off x="5560164" y="2971800"/>
            <a:ext cx="914400" cy="4572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3257490"/>
            <a:ext cx="2101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همکاری های اقتصادی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4564" y="5193268"/>
            <a:ext cx="1374036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جامعه مدنی جهانی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cxnSp>
        <p:nvCxnSpPr>
          <p:cNvPr id="16" name="Curved Connector 15"/>
          <p:cNvCxnSpPr/>
          <p:nvPr/>
        </p:nvCxnSpPr>
        <p:spPr>
          <a:xfrm rot="10800000">
            <a:off x="5560164" y="5113095"/>
            <a:ext cx="914400" cy="59421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46322" y="4876800"/>
            <a:ext cx="1792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بسیج افکار عمومی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cxnSp>
        <p:nvCxnSpPr>
          <p:cNvPr id="20" name="Curved Connector 19"/>
          <p:cNvCxnSpPr/>
          <p:nvPr/>
        </p:nvCxnSpPr>
        <p:spPr>
          <a:xfrm rot="10800000" flipV="1">
            <a:off x="5560164" y="5715000"/>
            <a:ext cx="914400" cy="4572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74437" y="5949890"/>
            <a:ext cx="2885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cs typeface="B Mitra" panose="00000400000000000000" pitchFamily="2" charset="-78"/>
              </a:rPr>
              <a:t>فشارهای سیاسی و جهت گیری</a:t>
            </a:r>
          </a:p>
        </p:txBody>
      </p:sp>
      <p:cxnSp>
        <p:nvCxnSpPr>
          <p:cNvPr id="23" name="Curved Connector 22"/>
          <p:cNvCxnSpPr>
            <a:stCxn id="6" idx="1"/>
          </p:cNvCxnSpPr>
          <p:nvPr/>
        </p:nvCxnSpPr>
        <p:spPr>
          <a:xfrm rot="10800000">
            <a:off x="2913922" y="1905029"/>
            <a:ext cx="859407" cy="409517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" y="1714380"/>
            <a:ext cx="2682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لابی های سیاسی برای تغییر </a:t>
            </a: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سطح دسترسی</a:t>
            </a:r>
            <a:endParaRPr lang="en-US" sz="2000" b="1" dirty="0">
              <a:cs typeface="B Mitra" panose="00000400000000000000" pitchFamily="2" charset="-78"/>
            </a:endParaRPr>
          </a:p>
        </p:txBody>
      </p:sp>
      <p:cxnSp>
        <p:nvCxnSpPr>
          <p:cNvPr id="29" name="Curved Connector 28"/>
          <p:cNvCxnSpPr>
            <a:stCxn id="6" idx="1"/>
          </p:cNvCxnSpPr>
          <p:nvPr/>
        </p:nvCxnSpPr>
        <p:spPr>
          <a:xfrm rot="10800000" flipV="1">
            <a:off x="2913922" y="2314545"/>
            <a:ext cx="859407" cy="57336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034" y="2578238"/>
            <a:ext cx="24288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حمایت از مداخله خارجی و</a:t>
            </a: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درگیری مسلحانه</a:t>
            </a:r>
            <a:endParaRPr lang="en-US" sz="20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13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الگوی مفهومی تحقیق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0430" y="1928802"/>
            <a:ext cx="1359668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عوامل خارجی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3000372"/>
            <a:ext cx="1653017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a-IR" sz="1400" dirty="0" smtClean="0">
                <a:cs typeface="B Titr" pitchFamily="2" charset="-78"/>
              </a:rPr>
              <a:t>سازمان های بین المللی</a:t>
            </a:r>
            <a:endParaRPr lang="en-US" sz="1400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6844" y="3000372"/>
            <a:ext cx="126509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a-IR" sz="1400" dirty="0" smtClean="0">
                <a:cs typeface="B Titr" pitchFamily="2" charset="-78"/>
              </a:rPr>
              <a:t>قدرت های بزرگ</a:t>
            </a:r>
            <a:endParaRPr lang="en-US" sz="1400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7866" y="3000372"/>
            <a:ext cx="1548822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a-IR" sz="1400" dirty="0" smtClean="0">
                <a:cs typeface="B Titr" pitchFamily="2" charset="-78"/>
              </a:rPr>
              <a:t>شرکت های چندملیتی</a:t>
            </a:r>
            <a:endParaRPr lang="en-US" sz="14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9052" y="2991136"/>
            <a:ext cx="1406154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a-IR" sz="1400" dirty="0" smtClean="0">
                <a:cs typeface="B Titr" pitchFamily="2" charset="-78"/>
              </a:rPr>
              <a:t>جامعه مدنی حهانی</a:t>
            </a:r>
            <a:endParaRPr lang="en-US" sz="1400" dirty="0"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786190"/>
            <a:ext cx="700833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ترکیب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0168" y="3786190"/>
            <a:ext cx="886781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دسترسی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8502" y="3786190"/>
            <a:ext cx="824265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مدیریت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2767" y="3786190"/>
            <a:ext cx="841897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تخصیص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5634" y="4643446"/>
            <a:ext cx="107391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منابع ملی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4184" y="5643578"/>
            <a:ext cx="938218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cs typeface="B Titr" pitchFamily="2" charset="-78"/>
              </a:rPr>
              <a:t>منابع طبیعی</a:t>
            </a:r>
            <a:endParaRPr lang="en-US" sz="1400" dirty="0">
              <a:cs typeface="B Tit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5326" y="5634342"/>
            <a:ext cx="938218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cs typeface="B Titr" pitchFamily="2" charset="-78"/>
              </a:rPr>
              <a:t>منابع غیرملموس</a:t>
            </a:r>
            <a:endParaRPr lang="en-US" sz="1400" dirty="0">
              <a:cs typeface="B Titr" pitchFamily="2" charset="-78"/>
            </a:endParaRPr>
          </a:p>
        </p:txBody>
      </p:sp>
      <p:cxnSp>
        <p:nvCxnSpPr>
          <p:cNvPr id="17" name="Shape 16"/>
          <p:cNvCxnSpPr/>
          <p:nvPr/>
        </p:nvCxnSpPr>
        <p:spPr>
          <a:xfrm rot="10800000" flipV="1">
            <a:off x="1822810" y="2071678"/>
            <a:ext cx="1677620" cy="92869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4" idx="3"/>
            <a:endCxn id="8" idx="0"/>
          </p:cNvCxnSpPr>
          <p:nvPr/>
        </p:nvCxnSpPr>
        <p:spPr>
          <a:xfrm>
            <a:off x="4860098" y="2113468"/>
            <a:ext cx="1652031" cy="8776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" idx="2"/>
          </p:cNvCxnSpPr>
          <p:nvPr/>
        </p:nvCxnSpPr>
        <p:spPr>
          <a:xfrm rot="5400000">
            <a:off x="3489228" y="2309336"/>
            <a:ext cx="702238" cy="67983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4" idx="2"/>
            <a:endCxn id="7" idx="0"/>
          </p:cNvCxnSpPr>
          <p:nvPr/>
        </p:nvCxnSpPr>
        <p:spPr>
          <a:xfrm rot="16200000" flipH="1">
            <a:off x="4215151" y="2263246"/>
            <a:ext cx="702238" cy="7720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321041" y="355383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4679951" y="354459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9" idx="2"/>
            <a:endCxn id="13" idx="1"/>
          </p:cNvCxnSpPr>
          <p:nvPr/>
        </p:nvCxnSpPr>
        <p:spPr>
          <a:xfrm rot="16200000" flipH="1">
            <a:off x="2801160" y="4133638"/>
            <a:ext cx="672590" cy="71635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12" idx="2"/>
            <a:endCxn id="13" idx="3"/>
          </p:cNvCxnSpPr>
          <p:nvPr/>
        </p:nvCxnSpPr>
        <p:spPr>
          <a:xfrm rot="5400000">
            <a:off x="4545338" y="4179734"/>
            <a:ext cx="672590" cy="62416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3" idx="2"/>
            <a:endCxn id="14" idx="0"/>
          </p:cNvCxnSpPr>
          <p:nvPr/>
        </p:nvCxnSpPr>
        <p:spPr>
          <a:xfrm rot="5400000">
            <a:off x="3412543" y="5023529"/>
            <a:ext cx="630800" cy="6092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3" idx="2"/>
            <a:endCxn id="15" idx="0"/>
          </p:cNvCxnSpPr>
          <p:nvPr/>
        </p:nvCxnSpPr>
        <p:spPr>
          <a:xfrm rot="16200000" flipH="1">
            <a:off x="4072731" y="4972638"/>
            <a:ext cx="621564" cy="7018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9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بیان مساله: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عوامل تاثیرگذار بر منابع </a:t>
            </a:r>
            <a:r>
              <a:rPr lang="fa-IR" dirty="0">
                <a:cs typeface="B Mitra" panose="00000400000000000000" pitchFamily="2" charset="-78"/>
              </a:rPr>
              <a:t>ملی </a:t>
            </a:r>
            <a:endParaRPr lang="en-US" dirty="0">
              <a:cs typeface="B Mitra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254012"/>
              </p:ext>
            </p:extLst>
          </p:nvPr>
        </p:nvGraphicFramePr>
        <p:xfrm>
          <a:off x="304800" y="2000476"/>
          <a:ext cx="7467600" cy="203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10" y="4343400"/>
            <a:ext cx="76899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000" b="1" dirty="0" smtClean="0">
                <a:cs typeface="B Mitra" panose="00000400000000000000" pitchFamily="2" charset="-78"/>
              </a:rPr>
              <a:t>عوامل داخلی: نیروهای اجتماعی، دولت ملی، سازمان ها و نهادهای مدنی و بازار  عوامل </a:t>
            </a:r>
          </a:p>
          <a:p>
            <a:pPr algn="r" rtl="1"/>
            <a:r>
              <a:rPr lang="fa-IR" sz="2000" b="1" dirty="0" smtClean="0">
                <a:cs typeface="B Mitra" panose="00000400000000000000" pitchFamily="2" charset="-78"/>
              </a:rPr>
              <a:t>داخلی و تشکیل دهنده سیاست داخلی هستند. عوامل داخلی در دایره سرزمینی کشور </a:t>
            </a:r>
          </a:p>
          <a:p>
            <a:pPr algn="r" rtl="1"/>
            <a:r>
              <a:rPr lang="fa-IR" sz="2000" b="1" dirty="0" smtClean="0">
                <a:cs typeface="B Mitra" panose="00000400000000000000" pitchFamily="2" charset="-78"/>
              </a:rPr>
              <a:t>تعریف می شوند</a:t>
            </a:r>
          </a:p>
          <a:p>
            <a:pPr algn="r" rtl="1"/>
            <a:endParaRPr lang="fa-IR" sz="2000" b="1" dirty="0">
              <a:cs typeface="B Mitra" panose="00000400000000000000" pitchFamily="2" charset="-78"/>
            </a:endParaRPr>
          </a:p>
          <a:p>
            <a:pPr algn="r" rtl="1"/>
            <a:r>
              <a:rPr lang="fa-IR" sz="2000" b="1" dirty="0" smtClean="0">
                <a:cs typeface="B Mitra" panose="00000400000000000000" pitchFamily="2" charset="-78"/>
              </a:rPr>
              <a:t>عوامل خارجی:  مجموعه تاثیرات ناشی از عوامل و بازیگرانی که در بیرون از مرزهای ملی </a:t>
            </a:r>
          </a:p>
          <a:p>
            <a:pPr algn="r" rtl="1"/>
            <a:r>
              <a:rPr lang="fa-IR" sz="2000" b="1" dirty="0" smtClean="0">
                <a:cs typeface="B Mitra" panose="00000400000000000000" pitchFamily="2" charset="-78"/>
              </a:rPr>
              <a:t>قرار دارند. این تاثیرات می تواند منجر به تغییر اهداف، اولویت ها و برنامه های مورد نظر</a:t>
            </a:r>
          </a:p>
          <a:p>
            <a:pPr algn="r" rtl="1"/>
            <a:r>
              <a:rPr lang="fa-IR" sz="2000" b="1" dirty="0" smtClean="0">
                <a:cs typeface="B Mitra" panose="00000400000000000000" pitchFamily="2" charset="-78"/>
              </a:rPr>
              <a:t>بازیگران داخلی شود.</a:t>
            </a:r>
          </a:p>
          <a:p>
            <a:pPr algn="r" rtl="1"/>
            <a:endParaRPr lang="en-US" sz="20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24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بیان مساله: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ترکیب عوامل خارجی تاثیرگذار بر منابع </a:t>
            </a:r>
            <a:r>
              <a:rPr lang="fa-IR" dirty="0">
                <a:cs typeface="B Mitra" panose="00000400000000000000" pitchFamily="2" charset="-78"/>
              </a:rPr>
              <a:t>ملی </a:t>
            </a:r>
            <a:endParaRPr lang="en-US" dirty="0">
              <a:cs typeface="B Mitra" panose="00000400000000000000" pitchFamily="2" charset="-78"/>
            </a:endParaRPr>
          </a:p>
        </p:txBody>
      </p:sp>
      <p:cxnSp>
        <p:nvCxnSpPr>
          <p:cNvPr id="9" name="Curved Connector 8"/>
          <p:cNvCxnSpPr>
            <a:endCxn id="12" idx="0"/>
          </p:cNvCxnSpPr>
          <p:nvPr/>
        </p:nvCxnSpPr>
        <p:spPr>
          <a:xfrm rot="5400000">
            <a:off x="2662836" y="2768621"/>
            <a:ext cx="1916667" cy="147349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6200000" flipH="1">
            <a:off x="4863117" y="2720373"/>
            <a:ext cx="1821543" cy="1489376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76400" y="4463701"/>
            <a:ext cx="241604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 rtl="1"/>
            <a:r>
              <a:rPr lang="fa-IR" sz="2400" dirty="0" smtClean="0">
                <a:cs typeface="B Titr" panose="00000700000000000000" pitchFamily="2" charset="-78"/>
              </a:rPr>
              <a:t>رژیم های بین المللی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7153" y="4452033"/>
            <a:ext cx="2279791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a-IR" sz="2400" dirty="0" smtClean="0">
                <a:cs typeface="B Titr" panose="00000700000000000000" pitchFamily="2" charset="-78"/>
              </a:rPr>
              <a:t>جامعه مدنی جهانی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754469"/>
            <a:ext cx="1219199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سازمان های بین المللی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799" y="5754468"/>
            <a:ext cx="1219199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قدرت های بزرگ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48868" y="5747433"/>
            <a:ext cx="1219199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شرکت های چندملیتی</a:t>
            </a:r>
            <a:endParaRPr lang="en-US" dirty="0">
              <a:cs typeface="B Titr" panose="00000700000000000000" pitchFamily="2" charset="-78"/>
            </a:endParaRPr>
          </a:p>
        </p:txBody>
      </p:sp>
      <p:cxnSp>
        <p:nvCxnSpPr>
          <p:cNvPr id="22" name="Curved Connector 21"/>
          <p:cNvCxnSpPr>
            <a:stCxn id="12" idx="1"/>
            <a:endCxn id="18" idx="0"/>
          </p:cNvCxnSpPr>
          <p:nvPr/>
        </p:nvCxnSpPr>
        <p:spPr>
          <a:xfrm rot="10800000" flipV="1">
            <a:off x="990600" y="4694533"/>
            <a:ext cx="685800" cy="105993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5400000">
            <a:off x="2406650" y="5328333"/>
            <a:ext cx="838200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2" idx="3"/>
          </p:cNvCxnSpPr>
          <p:nvPr/>
        </p:nvCxnSpPr>
        <p:spPr>
          <a:xfrm>
            <a:off x="4092446" y="4694534"/>
            <a:ext cx="403353" cy="1052899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53114" y="1900702"/>
            <a:ext cx="1583193" cy="95410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Titr" panose="00000700000000000000" pitchFamily="2" charset="-78"/>
              </a:rPr>
              <a:t>عوامل خارجی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22" y="1847671"/>
            <a:ext cx="2945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cs typeface="B Mitra" panose="00000400000000000000" pitchFamily="2" charset="-78"/>
              </a:rPr>
              <a:t>استفاده از ترکیبی از رویکردهای لیبرالیسم (فراملی گرایی)، </a:t>
            </a:r>
          </a:p>
          <a:p>
            <a:pPr algn="ctr" rtl="1"/>
            <a:r>
              <a:rPr lang="fa-IR" b="1" dirty="0" smtClean="0">
                <a:cs typeface="B Mitra" panose="00000400000000000000" pitchFamily="2" charset="-78"/>
              </a:rPr>
              <a:t>واقع گرایی و وابستگی در تعریف عوامل خارجی</a:t>
            </a:r>
            <a:endParaRPr lang="en-US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91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بیان مساله: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ترکیب عوامل خارجی تاثیرگذار بر منابع </a:t>
            </a:r>
            <a:r>
              <a:rPr lang="fa-IR" dirty="0">
                <a:cs typeface="B Mitra" panose="00000400000000000000" pitchFamily="2" charset="-78"/>
              </a:rPr>
              <a:t>ملی 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676400"/>
            <a:ext cx="74847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b="1" dirty="0" smtClean="0">
                <a:solidFill>
                  <a:schemeClr val="tx2"/>
                </a:solidFill>
                <a:cs typeface="B Titr" panose="00000700000000000000" pitchFamily="2" charset="-78"/>
              </a:rPr>
              <a:t>جامعه مدنی جهانی</a:t>
            </a:r>
          </a:p>
          <a:p>
            <a:pPr algn="just" rtl="1"/>
            <a:endParaRPr lang="fa-IR" sz="2400" b="1" dirty="0">
              <a:cs typeface="B Mitra" panose="00000400000000000000" pitchFamily="2" charset="-78"/>
            </a:endParaRPr>
          </a:p>
          <a:p>
            <a:pPr algn="just" rtl="1"/>
            <a:r>
              <a:rPr lang="fa-IR" sz="2400" b="1" dirty="0" smtClean="0">
                <a:cs typeface="B Mitra" panose="00000400000000000000" pitchFamily="2" charset="-78"/>
              </a:rPr>
              <a:t>جامعه مدنی جهانی نمونه جهانی شدة جامعه مدنی است که در سطح ملی وجود دارد. جامعه مدنی جهانی مجموعه ای از گروه ها و سازمان های غیردولتی هستند که در ورای مرزهای دولت های با یکدیگر تعامل دارند و به وسیله حکومت ها کنترل نمی شوند. (هینز؛ 1390)</a:t>
            </a:r>
          </a:p>
          <a:p>
            <a:pPr algn="just" rtl="1"/>
            <a:r>
              <a:rPr lang="fa-IR" sz="2400" b="1" dirty="0" smtClean="0">
                <a:cs typeface="B Mitra" panose="00000400000000000000" pitchFamily="2" charset="-78"/>
              </a:rPr>
              <a:t>نمونه ها: عفو بین الملل؛ دیده بان حقوق بشر؛ پزشکان بدون مرز؛</a:t>
            </a:r>
          </a:p>
          <a:p>
            <a:pPr algn="just" rtl="1"/>
            <a:endParaRPr lang="fa-IR" sz="2400" b="1" dirty="0">
              <a:cs typeface="B Mitra" panose="00000400000000000000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tx2"/>
                </a:solidFill>
                <a:cs typeface="B Titr" panose="00000700000000000000" pitchFamily="2" charset="-78"/>
              </a:rPr>
              <a:t>رژیم های بین المللی</a:t>
            </a:r>
          </a:p>
          <a:p>
            <a:pPr algn="just" rtl="1"/>
            <a:r>
              <a:rPr lang="fa-IR" sz="2400" b="1" dirty="0" smtClean="0">
                <a:cs typeface="B Mitra" panose="00000400000000000000" pitchFamily="2" charset="-78"/>
              </a:rPr>
              <a:t>مجموعه ای از اصول، قواعد صریح یا تلویحی، هنجارها و رویه های تصمیم گیری می باشند که به واسطه آنها توقعات بازیگران پیرامون موضوعات خاص با هم تلاقی نموده و خواسته های بازیگران برآورده می شود (کراسنر؛ 1982)</a:t>
            </a:r>
            <a:endParaRPr lang="en-US" sz="24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49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مفروضات: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77895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منابع ملی</a:t>
            </a:r>
            <a:r>
              <a:rPr lang="en-US" sz="2400" b="1" dirty="0" smtClean="0">
                <a:cs typeface="B Mitra" panose="00000400000000000000" pitchFamily="2" charset="-78"/>
              </a:rPr>
              <a:t> </a:t>
            </a:r>
            <a:r>
              <a:rPr lang="fa-IR" sz="2400" b="1" dirty="0" smtClean="0">
                <a:cs typeface="B Mitra" panose="00000400000000000000" pitchFamily="2" charset="-78"/>
              </a:rPr>
              <a:t>(منابع طبیعی شامل آب، معادن، زمین، هیدروکربنها و جنگلها و منابع غیرملموس شامل نیروی انسانی، سرمایه اجتماعی، خلاقیت) ایران برای عوامل خارجی به صورت تاریخی جذابیت داشته است</a:t>
            </a: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fa-IR" sz="2400" b="1" dirty="0">
              <a:cs typeface="B Mitra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نرخ مداخلات و تاثیرگذاری های عوامل خارجی در سیاست داخلی ایران بالا بوده است. به عبارت دیگر توسعه ایران با شدتی بسیار زیاد تحت تاثیر مداخلات عوامل خارجی بوده است.</a:t>
            </a: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fa-IR" sz="2400" b="1" dirty="0">
              <a:cs typeface="B Mitra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مداخلات و تاثیرگذاری های عوامل خارجی تاثیرات معینی را بر منابع ملی ایران گذارده و دینامیک منابع ملی در ایران را تغییر داده است. این تاثیرات ترکیبی از تاثیرات غیرسازنده ( وابستگی) و سازنده (مدرنیزاسیون) بوده است.</a:t>
            </a: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fa-IR" sz="2400" b="1" dirty="0">
              <a:cs typeface="B Mitra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en-US" sz="24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25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مفروضات: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22480"/>
            <a:ext cx="74847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برنامه ها و سیاست های عوامل خارجی در خصوص منابع ملی ایران موجب تشدید ناامنی و بی ثباتی در ایران شده است و گاهی حداقل امنیت به عنوان پیش زمینه توسعه را از میان برداشته است.</a:t>
            </a: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fa-IR" sz="2400" b="1" dirty="0">
              <a:cs typeface="B Mitra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Mitra" panose="00000400000000000000" pitchFamily="2" charset="-78"/>
              </a:rPr>
              <a:t>تاثیرپذیری منابع ملی ایران از عوامل خارجی، سبب تغییر روند توسعه ایران شده است.</a:t>
            </a: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fa-IR" sz="2400" b="1" dirty="0" smtClean="0">
              <a:cs typeface="B Mitra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fa-IR" sz="2400" b="1" dirty="0">
              <a:cs typeface="B Mitra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en-US" sz="24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23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پرسش های تحقیق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765042"/>
            <a:ext cx="74847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 smtClean="0">
                <a:solidFill>
                  <a:schemeClr val="tx2"/>
                </a:solidFill>
                <a:cs typeface="B Mitra" panose="00000400000000000000" pitchFamily="2" charset="-78"/>
              </a:rPr>
              <a:t>پرسش اصلی</a:t>
            </a:r>
          </a:p>
          <a:p>
            <a:pPr algn="just" rtl="1"/>
            <a:endParaRPr lang="fa-IR" sz="2400" b="1" dirty="0">
              <a:cs typeface="B Mitra" panose="00000400000000000000" pitchFamily="2" charset="-78"/>
            </a:endParaRPr>
          </a:p>
          <a:p>
            <a:pPr algn="just" rtl="1"/>
            <a:r>
              <a:rPr lang="fa-IR" sz="2400" b="1" dirty="0" smtClean="0">
                <a:cs typeface="B Mitra" panose="00000400000000000000" pitchFamily="2" charset="-78"/>
              </a:rPr>
              <a:t>تاثیرات عوامل خارجی بر منابع ملی ایران، چه تغییراتی در روند توسعه ایران ایجاد کرده است؟</a:t>
            </a:r>
          </a:p>
          <a:p>
            <a:pPr algn="just" rtl="1"/>
            <a:endParaRPr lang="fa-IR" sz="2400" b="1" dirty="0">
              <a:cs typeface="B Mitra" panose="00000400000000000000" pitchFamily="2" charset="-78"/>
            </a:endParaRPr>
          </a:p>
          <a:p>
            <a:pPr algn="ctr" rtl="1"/>
            <a:r>
              <a:rPr lang="fa-IR" sz="2800" b="1" dirty="0" smtClean="0">
                <a:solidFill>
                  <a:schemeClr val="tx2"/>
                </a:solidFill>
                <a:cs typeface="B Mitra" panose="00000400000000000000" pitchFamily="2" charset="-78"/>
              </a:rPr>
              <a:t>پرسش های فرعی</a:t>
            </a:r>
          </a:p>
          <a:p>
            <a:pPr algn="just" rtl="1"/>
            <a:endParaRPr lang="fa-IR" sz="2400" b="1" dirty="0">
              <a:cs typeface="B Mitra" panose="00000400000000000000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ساختار تاثیرگذاری عوامل خارجی بر منابع ملی ایران چگونه بوده است؟</a:t>
            </a: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عوامل خارجی چه تغییراتی را در وضعیت منابع ملی ایران ایجاد کرده </a:t>
            </a:r>
            <a:r>
              <a:rPr lang="fa-IR" sz="2400" b="1" dirty="0">
                <a:cs typeface="B Mitra" panose="00000400000000000000" pitchFamily="2" charset="-78"/>
              </a:rPr>
              <a:t>اند؟ </a:t>
            </a:r>
            <a:endParaRPr lang="fa-IR" sz="2400" b="1" dirty="0" smtClean="0">
              <a:cs typeface="B Mitra" panose="00000400000000000000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fa-IR" sz="2400" b="1" dirty="0" smtClean="0">
                <a:cs typeface="B Mitra" panose="00000400000000000000" pitchFamily="2" charset="-78"/>
              </a:rPr>
              <a:t>وزن </a:t>
            </a:r>
            <a:r>
              <a:rPr lang="fa-IR" sz="2400" b="1" dirty="0">
                <a:cs typeface="B Mitra" panose="00000400000000000000" pitchFamily="2" charset="-78"/>
              </a:rPr>
              <a:t>تاثیرگذاری عوامل خارجی نسبت به عوامل داخلی بر منابع ملی به چه میزان بوده است؟</a:t>
            </a: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endParaRPr lang="en-US" sz="24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94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"/>
            <a:ext cx="74676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طرح مساله: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ساختار تاثیرکذاری عوامل خارجی بر منابع ملی</a:t>
            </a:r>
            <a:endParaRPr lang="en-US" dirty="0">
              <a:cs typeface="B Mitra" panose="00000400000000000000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978565"/>
              </p:ext>
            </p:extLst>
          </p:nvPr>
        </p:nvGraphicFramePr>
        <p:xfrm>
          <a:off x="1600200" y="2295525"/>
          <a:ext cx="5334000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4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"/>
            <a:ext cx="746760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طرح مساله: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دلایل و زمینه های جذابیت منابع </a:t>
            </a:r>
            <a:r>
              <a:rPr lang="fa-IR" dirty="0">
                <a:cs typeface="B Mitra" panose="00000400000000000000" pitchFamily="2" charset="-78"/>
              </a:rPr>
              <a:t>ملی </a:t>
            </a:r>
            <a:endParaRPr lang="en-US" dirty="0">
              <a:cs typeface="B Mitra" panose="00000400000000000000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003527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463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1300</TotalTime>
  <Words>692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 Mitra</vt:lpstr>
      <vt:lpstr>B Titr</vt:lpstr>
      <vt:lpstr>Tahoma</vt:lpstr>
      <vt:lpstr>Trebuchet MS</vt:lpstr>
      <vt:lpstr>Wingdings</vt:lpstr>
      <vt:lpstr>Wingdings 2</vt:lpstr>
      <vt:lpstr>Opulent</vt:lpstr>
      <vt:lpstr>تاثیرات عوامل خارجی بر منابع ملی و روندهای توسعه در ایران</vt:lpstr>
      <vt:lpstr>بیان مساله: عوامل تاثیرگذار بر منابع ملی </vt:lpstr>
      <vt:lpstr>بیان مساله: ترکیب عوامل خارجی تاثیرگذار بر منابع ملی </vt:lpstr>
      <vt:lpstr>بیان مساله: ترکیب عوامل خارجی تاثیرگذار بر منابع ملی </vt:lpstr>
      <vt:lpstr>مفروضات:</vt:lpstr>
      <vt:lpstr>مفروضات:</vt:lpstr>
      <vt:lpstr>پرسش های تحقیق</vt:lpstr>
      <vt:lpstr>طرح مساله: ساختار تاثیرکذاری عوامل خارجی بر منابع ملی</vt:lpstr>
      <vt:lpstr>طرح مساله: دلایل و زمینه های جذابیت منابع ملی </vt:lpstr>
      <vt:lpstr>طرح مساله: میزان جذابیت منابع ملی ایران برای عومل خارجی</vt:lpstr>
      <vt:lpstr>روش های تاثیرگذاری عوامل خارجی  بر منابع ملی</vt:lpstr>
      <vt:lpstr>روش های تاثیرگذاری عوامل خارجی   بر منابع ملی</vt:lpstr>
      <vt:lpstr>الگوی مفهومی تحقیق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تاثیرات عوامل خارجی بر منابع ملی و روندهای توسعه در ایران</dc:title>
  <dc:creator>A Divsallar</dc:creator>
  <cp:lastModifiedBy>DC1</cp:lastModifiedBy>
  <cp:revision>40</cp:revision>
  <dcterms:created xsi:type="dcterms:W3CDTF">2006-08-16T00:00:00Z</dcterms:created>
  <dcterms:modified xsi:type="dcterms:W3CDTF">2014-12-18T04:55:06Z</dcterms:modified>
</cp:coreProperties>
</file>