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61"/>
  </p:notesMasterIdLst>
  <p:sldIdLst>
    <p:sldId id="256" r:id="rId2"/>
    <p:sldId id="257" r:id="rId3"/>
    <p:sldId id="258" r:id="rId4"/>
    <p:sldId id="259"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4" r:id="rId44"/>
    <p:sldId id="305" r:id="rId45"/>
    <p:sldId id="306" r:id="rId46"/>
    <p:sldId id="307" r:id="rId47"/>
    <p:sldId id="316" r:id="rId48"/>
    <p:sldId id="309" r:id="rId49"/>
    <p:sldId id="310" r:id="rId50"/>
    <p:sldId id="313" r:id="rId51"/>
    <p:sldId id="317" r:id="rId52"/>
    <p:sldId id="318" r:id="rId53"/>
    <p:sldId id="319" r:id="rId54"/>
    <p:sldId id="320" r:id="rId55"/>
    <p:sldId id="321" r:id="rId56"/>
    <p:sldId id="322" r:id="rId57"/>
    <p:sldId id="323" r:id="rId58"/>
    <p:sldId id="324" r:id="rId59"/>
    <p:sldId id="325" r:id="rId6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94648" autoAdjust="0"/>
  </p:normalViewPr>
  <p:slideViewPr>
    <p:cSldViewPr>
      <p:cViewPr varScale="1">
        <p:scale>
          <a:sx n="82" d="100"/>
          <a:sy n="82" d="100"/>
        </p:scale>
        <p:origin x="-1026" y="-78"/>
      </p:cViewPr>
      <p:guideLst>
        <p:guide orient="horz" pos="2160"/>
        <p:guide pos="2880"/>
      </p:guideLst>
    </p:cSldViewPr>
  </p:slideViewPr>
  <p:outlineViewPr>
    <p:cViewPr>
      <p:scale>
        <a:sx n="33" d="100"/>
        <a:sy n="33" d="100"/>
      </p:scale>
      <p:origin x="0" y="572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2D9A17B-4C15-47C1-9511-5E73B5A315B6}" type="datetimeFigureOut">
              <a:rPr lang="fa-IR" smtClean="0"/>
              <a:pPr/>
              <a:t>1435/07/18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36EB26E-1B5B-485E-92EA-453D98856369}"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10</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11</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12</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13</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14</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15</a:t>
            </a:fld>
            <a:endParaRPr 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16</a:t>
            </a:fld>
            <a:endParaRPr 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17</a:t>
            </a:fld>
            <a:endParaRPr lang="fa-I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18</a:t>
            </a:fld>
            <a:endParaRPr lang="fa-I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19</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2</a:t>
            </a:fld>
            <a:endParaRPr lang="fa-I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20</a:t>
            </a:fld>
            <a:endParaRPr lang="fa-I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21</a:t>
            </a:fld>
            <a:endParaRPr lang="fa-I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22</a:t>
            </a:fld>
            <a:endParaRPr lang="fa-I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23</a:t>
            </a:fld>
            <a:endParaRPr lang="fa-I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24</a:t>
            </a:fld>
            <a:endParaRPr lang="fa-I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25</a:t>
            </a:fld>
            <a:endParaRPr lang="fa-I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26</a:t>
            </a:fld>
            <a:endParaRPr lang="fa-I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27</a:t>
            </a:fld>
            <a:endParaRPr lang="fa-I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28</a:t>
            </a:fld>
            <a:endParaRPr lang="fa-I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29</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3</a:t>
            </a:fld>
            <a:endParaRPr lang="fa-I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30</a:t>
            </a:fld>
            <a:endParaRPr lang="fa-I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31</a:t>
            </a:fld>
            <a:endParaRPr lang="fa-I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32</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4</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5</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6</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7</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8</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36EB26E-1B5B-485E-92EA-453D98856369}" type="slidenum">
              <a:rPr lang="fa-IR" smtClean="0"/>
              <a:pPr/>
              <a:t>9</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0BD5D4D-6E68-4AB3-A633-073052FE4690}" type="datetimeFigureOut">
              <a:rPr lang="fa-IR" smtClean="0"/>
              <a:pPr/>
              <a:t>1435/07/18</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B3C323A-84ED-4C14-9F93-DD9EE0E47137}"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BD5D4D-6E68-4AB3-A633-073052FE4690}" type="datetimeFigureOut">
              <a:rPr lang="fa-IR" smtClean="0"/>
              <a:pPr/>
              <a:t>1435/07/18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B3C323A-84ED-4C14-9F93-DD9EE0E4713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BD5D4D-6E68-4AB3-A633-073052FE4690}" type="datetimeFigureOut">
              <a:rPr lang="fa-IR" smtClean="0"/>
              <a:pPr/>
              <a:t>1435/07/18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B3C323A-84ED-4C14-9F93-DD9EE0E47137}"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BD5D4D-6E68-4AB3-A633-073052FE4690}" type="datetimeFigureOut">
              <a:rPr lang="fa-IR" smtClean="0"/>
              <a:pPr/>
              <a:t>1435/07/18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B3C323A-84ED-4C14-9F93-DD9EE0E47137}"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0BD5D4D-6E68-4AB3-A633-073052FE4690}" type="datetimeFigureOut">
              <a:rPr lang="fa-IR" smtClean="0"/>
              <a:pPr/>
              <a:t>1435/07/18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B3C323A-84ED-4C14-9F93-DD9EE0E47137}"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BD5D4D-6E68-4AB3-A633-073052FE4690}" type="datetimeFigureOut">
              <a:rPr lang="fa-IR" smtClean="0"/>
              <a:pPr/>
              <a:t>1435/07/18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B3C323A-84ED-4C14-9F93-DD9EE0E47137}"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0BD5D4D-6E68-4AB3-A633-073052FE4690}" type="datetimeFigureOut">
              <a:rPr lang="fa-IR" smtClean="0"/>
              <a:pPr/>
              <a:t>1435/07/18</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5B3C323A-84ED-4C14-9F93-DD9EE0E47137}"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0BD5D4D-6E68-4AB3-A633-073052FE4690}" type="datetimeFigureOut">
              <a:rPr lang="fa-IR" smtClean="0"/>
              <a:pPr/>
              <a:t>1435/07/18</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5B3C323A-84ED-4C14-9F93-DD9EE0E47137}"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0BD5D4D-6E68-4AB3-A633-073052FE4690}" type="datetimeFigureOut">
              <a:rPr lang="fa-IR" smtClean="0"/>
              <a:pPr/>
              <a:t>1435/07/18</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5B3C323A-84ED-4C14-9F93-DD9EE0E4713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0BD5D4D-6E68-4AB3-A633-073052FE4690}" type="datetimeFigureOut">
              <a:rPr lang="fa-IR" smtClean="0"/>
              <a:pPr/>
              <a:t>1435/07/18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B3C323A-84ED-4C14-9F93-DD9EE0E47137}"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0BD5D4D-6E68-4AB3-A633-073052FE4690}" type="datetimeFigureOut">
              <a:rPr lang="fa-IR" smtClean="0"/>
              <a:pPr/>
              <a:t>1435/07/18</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B3C323A-84ED-4C14-9F93-DD9EE0E47137}"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0BD5D4D-6E68-4AB3-A633-073052FE4690}" type="datetimeFigureOut">
              <a:rPr lang="fa-IR" smtClean="0"/>
              <a:pPr/>
              <a:t>1435/07/18</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B3C323A-84ED-4C14-9F93-DD9EE0E47137}"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42852"/>
            <a:ext cx="7772400" cy="2143140"/>
          </a:xfrm>
        </p:spPr>
        <p:txBody>
          <a:bodyPr/>
          <a:lstStyle/>
          <a:p>
            <a:pPr algn="ctr"/>
            <a:r>
              <a:rPr lang="fa-IR" dirty="0" smtClean="0"/>
              <a:t>بررسی نقش عاملیت و ساختار در رابطه میان منابع و توسعه</a:t>
            </a:r>
            <a:endParaRPr lang="fa-IR" dirty="0"/>
          </a:p>
        </p:txBody>
      </p:sp>
      <p:sp>
        <p:nvSpPr>
          <p:cNvPr id="3" name="Subtitle 2"/>
          <p:cNvSpPr>
            <a:spLocks noGrp="1"/>
          </p:cNvSpPr>
          <p:nvPr>
            <p:ph type="subTitle" idx="1"/>
          </p:nvPr>
        </p:nvSpPr>
        <p:spPr/>
        <p:txBody>
          <a:bodyPr/>
          <a:lstStyle/>
          <a:p>
            <a:r>
              <a:rPr lang="fa-IR" dirty="0" smtClean="0"/>
              <a:t>ارائه دهنده: مهرداد ناظری</a:t>
            </a:r>
          </a:p>
          <a:p>
            <a:r>
              <a:rPr lang="fa-IR" dirty="0" smtClean="0"/>
              <a:t>کارگروه:منابع و توسعه</a:t>
            </a:r>
            <a:endParaRPr lang="fa-I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85729"/>
            <a:ext cx="7772400" cy="1071570"/>
          </a:xfrm>
        </p:spPr>
        <p:txBody>
          <a:bodyPr/>
          <a:lstStyle/>
          <a:p>
            <a:r>
              <a:rPr lang="fa-IR" dirty="0" smtClean="0"/>
              <a:t>عادت واره</a:t>
            </a:r>
            <a:endParaRPr lang="fa-IR" dirty="0"/>
          </a:p>
        </p:txBody>
      </p:sp>
      <p:sp>
        <p:nvSpPr>
          <p:cNvPr id="3" name="Subtitle 2"/>
          <p:cNvSpPr>
            <a:spLocks noGrp="1"/>
          </p:cNvSpPr>
          <p:nvPr>
            <p:ph type="subTitle" idx="1"/>
          </p:nvPr>
        </p:nvSpPr>
        <p:spPr>
          <a:xfrm>
            <a:off x="428596" y="1857364"/>
            <a:ext cx="8201028" cy="2643206"/>
          </a:xfrm>
        </p:spPr>
        <p:txBody>
          <a:bodyPr>
            <a:normAutofit fontScale="92500" lnSpcReduction="10000"/>
          </a:bodyPr>
          <a:lstStyle/>
          <a:p>
            <a:pPr algn="just"/>
            <a:r>
              <a:rPr lang="fa-IR" dirty="0" smtClean="0"/>
              <a:t>به تعبير بورديو منش نقش مؤثري در تعاملات اجتماعي انسان‌ها ايفاء مي‌كند. بورديو منش را چنين تعريف مي‌كند: مجموعه‌اي نسبتاً ثابت از خلق‌و‌خوها است كه محصول تجربيات كنش‌گران در فضاها و موقعيت‌هاي خاص مي‌باشد كه در يك ساختار اجتماعي به وقوع مي‌پيوندد. ساختاري كه كنش‌ها و واكنش‌ها را توليد و به آنها نظم مي‌بخشد.</a:t>
            </a:r>
          </a:p>
          <a:p>
            <a:pPr algn="just"/>
            <a:r>
              <a:rPr lang="fa-IR" dirty="0" smtClean="0"/>
              <a:t>(</a:t>
            </a:r>
            <a:r>
              <a:rPr lang="en-US" dirty="0" smtClean="0"/>
              <a:t>bourdieu,1990:53</a:t>
            </a:r>
            <a:r>
              <a:rPr lang="fa-IR" dirty="0" smtClean="0"/>
              <a:t>) بر اين اساس، منش انعطاف بالايي دارد و به فرد اين امكان را مي‌دهد كه آن گونه كه علاقمند است رفتار كند. </a:t>
            </a:r>
            <a:endParaRPr lang="en-US" dirty="0" smtClean="0"/>
          </a:p>
          <a:p>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14291"/>
            <a:ext cx="7772400" cy="1071570"/>
          </a:xfrm>
        </p:spPr>
        <p:txBody>
          <a:bodyPr/>
          <a:lstStyle/>
          <a:p>
            <a:r>
              <a:rPr lang="fa-IR" dirty="0" smtClean="0"/>
              <a:t>عادت واره</a:t>
            </a:r>
            <a:endParaRPr lang="fa-IR" dirty="0"/>
          </a:p>
        </p:txBody>
      </p:sp>
      <p:sp>
        <p:nvSpPr>
          <p:cNvPr id="3" name="Subtitle 2"/>
          <p:cNvSpPr>
            <a:spLocks noGrp="1"/>
          </p:cNvSpPr>
          <p:nvPr>
            <p:ph type="subTitle" idx="1"/>
          </p:nvPr>
        </p:nvSpPr>
        <p:spPr>
          <a:xfrm>
            <a:off x="500034" y="2214554"/>
            <a:ext cx="8129590" cy="1928826"/>
          </a:xfrm>
        </p:spPr>
        <p:txBody>
          <a:bodyPr>
            <a:normAutofit/>
          </a:bodyPr>
          <a:lstStyle/>
          <a:p>
            <a:r>
              <a:rPr lang="fa-IR" dirty="0" smtClean="0"/>
              <a:t>عادت‌واره طريقي است كه وضعيت فرد در موقعيت را تحت تأثير قرار مي‌دهد و احساس و كنش‌هاي او را راهنمايي مي‌كند. (</a:t>
            </a:r>
            <a:r>
              <a:rPr lang="en-US" dirty="0" smtClean="0"/>
              <a:t>wacquant,2005:316</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142853"/>
            <a:ext cx="7772400" cy="1000132"/>
          </a:xfrm>
        </p:spPr>
        <p:txBody>
          <a:bodyPr/>
          <a:lstStyle/>
          <a:p>
            <a:r>
              <a:rPr lang="fa-IR" dirty="0" smtClean="0"/>
              <a:t>رابطه عادتواره و توسعه</a:t>
            </a:r>
            <a:endParaRPr lang="fa-IR" dirty="0"/>
          </a:p>
        </p:txBody>
      </p:sp>
      <p:sp>
        <p:nvSpPr>
          <p:cNvPr id="3" name="Subtitle 2"/>
          <p:cNvSpPr>
            <a:spLocks noGrp="1"/>
          </p:cNvSpPr>
          <p:nvPr>
            <p:ph type="subTitle" idx="1"/>
          </p:nvPr>
        </p:nvSpPr>
        <p:spPr>
          <a:xfrm>
            <a:off x="428596" y="1643050"/>
            <a:ext cx="8272466" cy="2857520"/>
          </a:xfrm>
        </p:spPr>
        <p:txBody>
          <a:bodyPr>
            <a:normAutofit lnSpcReduction="10000"/>
          </a:bodyPr>
          <a:lstStyle/>
          <a:p>
            <a:pPr algn="just"/>
            <a:r>
              <a:rPr lang="fa-IR" dirty="0" smtClean="0"/>
              <a:t>در حقيقت عادت‌واره به ما مي‌گويد كه يك انسان چگونه به جايگاه فعلي‌اش رسيده و چطور در زندگي تصميم‌گيري مي‌كند. آنچه همواره در بحث توسعه مورد توجه قرار نمي‌گيرد اين است كه اساساً شناخت دقيقي از وضعيت تصميم‌گيري طبقه‌هاي اجتماعي(</a:t>
            </a:r>
            <a:r>
              <a:rPr lang="en-US" dirty="0" smtClean="0"/>
              <a:t>social classes</a:t>
            </a:r>
            <a:r>
              <a:rPr lang="fa-IR" dirty="0" smtClean="0"/>
              <a:t>) در موقعيت‌هاي مختلف صورت نمي‌گيرد و يا اينكه ما نمي‌دانيم چگونه يك دولتي در يك دوره‌ي كوتاه زمانی، اقتصاد يك كشور را به ورطه‌ي نابودي مي‌كشاند.</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214291"/>
            <a:ext cx="7772400" cy="857255"/>
          </a:xfrm>
        </p:spPr>
        <p:txBody>
          <a:bodyPr/>
          <a:lstStyle/>
          <a:p>
            <a:r>
              <a:rPr lang="fa-IR" dirty="0" smtClean="0"/>
              <a:t>حد و مرز عادت واره</a:t>
            </a:r>
            <a:endParaRPr lang="fa-IR" dirty="0"/>
          </a:p>
        </p:txBody>
      </p:sp>
      <p:sp>
        <p:nvSpPr>
          <p:cNvPr id="3" name="Subtitle 2"/>
          <p:cNvSpPr>
            <a:spLocks noGrp="1"/>
          </p:cNvSpPr>
          <p:nvPr>
            <p:ph type="subTitle" idx="1"/>
          </p:nvPr>
        </p:nvSpPr>
        <p:spPr>
          <a:xfrm>
            <a:off x="428596" y="1785926"/>
            <a:ext cx="8272466" cy="2500330"/>
          </a:xfrm>
        </p:spPr>
        <p:txBody>
          <a:bodyPr>
            <a:normAutofit lnSpcReduction="10000"/>
          </a:bodyPr>
          <a:lstStyle/>
          <a:p>
            <a:pPr algn="just"/>
            <a:r>
              <a:rPr lang="fa-IR" dirty="0" smtClean="0"/>
              <a:t>در حقيقت آنچه كه بوردیو مي‌گويد بالا رفتن قدرت انتخاب فرد در روند اثرگذاري يا غلبه‌ یا تقویت عادت‌واره ثانويه به اوليه است. اين امر نشان مي‌دهد كه كليه‌ي رفتارهاي انساني نه صد‌در‌صد آزادانه و نه تحت تأثير الزامات است. عادت‌واره بنياد شخصيت انسان را مي‌سازد و آنچه تفاوت شخصيت‌ها را به وجود مي‌آورد محصول شكل‌گيري عادت‌واره‌هاي ثانویه است كه در ميان همه‌ي افراد جامعه بازتوليد مي‌شود. </a:t>
            </a:r>
            <a:endParaRPr lang="en-US" dirty="0" smtClean="0"/>
          </a:p>
          <a:p>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571481"/>
            <a:ext cx="7772400" cy="1143007"/>
          </a:xfrm>
        </p:spPr>
        <p:txBody>
          <a:bodyPr>
            <a:normAutofit fontScale="90000"/>
          </a:bodyPr>
          <a:lstStyle/>
          <a:p>
            <a:r>
              <a:rPr lang="fa-IR" dirty="0" smtClean="0"/>
              <a:t>ب: تفسير ميدان(عرصه) (</a:t>
            </a:r>
            <a:r>
              <a:rPr lang="en-US" dirty="0" smtClean="0"/>
              <a:t>Field</a:t>
            </a:r>
            <a:r>
              <a:rPr lang="fa-IR" dirty="0" smtClean="0"/>
              <a:t>)</a:t>
            </a:r>
            <a:r>
              <a:rPr lang="en-US" dirty="0" smtClean="0"/>
              <a:t/>
            </a:r>
            <a:br>
              <a:rPr lang="en-US" dirty="0" smtClean="0"/>
            </a:br>
            <a:endParaRPr lang="fa-IR" dirty="0"/>
          </a:p>
        </p:txBody>
      </p:sp>
      <p:sp>
        <p:nvSpPr>
          <p:cNvPr id="3" name="Subtitle 2"/>
          <p:cNvSpPr>
            <a:spLocks noGrp="1"/>
          </p:cNvSpPr>
          <p:nvPr>
            <p:ph type="subTitle" idx="1"/>
          </p:nvPr>
        </p:nvSpPr>
        <p:spPr>
          <a:xfrm>
            <a:off x="500034" y="1785926"/>
            <a:ext cx="8201028" cy="2571768"/>
          </a:xfrm>
        </p:spPr>
        <p:txBody>
          <a:bodyPr>
            <a:normAutofit fontScale="92500" lnSpcReduction="20000"/>
          </a:bodyPr>
          <a:lstStyle/>
          <a:p>
            <a:pPr algn="just"/>
            <a:r>
              <a:rPr lang="fa-IR" dirty="0" smtClean="0"/>
              <a:t>از منظر بورديو ميدان فضاي ساختار يافته‌اي است كه موقعيت‌ها را تعريف مي‌كند. (‌</a:t>
            </a:r>
            <a:r>
              <a:rPr lang="en-US" dirty="0" smtClean="0"/>
              <a:t>bourdiey,1984</a:t>
            </a:r>
            <a:r>
              <a:rPr lang="fa-IR" dirty="0" smtClean="0"/>
              <a:t>) در كار بورديو يك ميدان يك سيستمي از موقعيت‌هاي اجتماعي است كه روابط قدرت را معنادار مي‌سازد. به عنوان مثال در يك شغلي مثل قضاوت بين قاضي و قوانين موجود روابط پيچيده‌اي وجود دارد كه براي درك تصميم‌گيري‌ها بايد اين روابط را بررسي كرد. بورديو بر اساس ديدگاه ماكس وبر و بر خلاف ماركسيسم سنتي بر اين باور است كه جامعه را نمي‌توان به صورت ساده و بر اساس ايدئولوژي و طبقه اقتصادي تجزيه و تحليل كرد. </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214291"/>
            <a:ext cx="7772400" cy="1000132"/>
          </a:xfrm>
        </p:spPr>
        <p:txBody>
          <a:bodyPr/>
          <a:lstStyle/>
          <a:p>
            <a:r>
              <a:rPr lang="fa-IR" dirty="0" smtClean="0"/>
              <a:t>میدان</a:t>
            </a:r>
            <a:endParaRPr lang="fa-IR" dirty="0"/>
          </a:p>
        </p:txBody>
      </p:sp>
      <p:sp>
        <p:nvSpPr>
          <p:cNvPr id="3" name="Subtitle 2"/>
          <p:cNvSpPr>
            <a:spLocks noGrp="1"/>
          </p:cNvSpPr>
          <p:nvPr>
            <p:ph type="subTitle" idx="1"/>
          </p:nvPr>
        </p:nvSpPr>
        <p:spPr>
          <a:xfrm>
            <a:off x="685800" y="2214554"/>
            <a:ext cx="7772400" cy="1857388"/>
          </a:xfrm>
        </p:spPr>
        <p:txBody>
          <a:bodyPr>
            <a:normAutofit/>
          </a:bodyPr>
          <a:lstStyle/>
          <a:p>
            <a:pPr algn="just"/>
            <a:r>
              <a:rPr lang="fa-IR" dirty="0" smtClean="0"/>
              <a:t>ميدان عرصه اجتماعي است كه مردم مي‌توانند در آن براي دستيابي به منابع مطلوب و مورد نظرشان تلاش كنند. در هر جامعه ميدان‌هاي متعددي وجود دارد. در هر ميداني منابع و نوعي خاصي از سرمايه وجود دارد. </a:t>
            </a: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57752" y="214291"/>
            <a:ext cx="3986186" cy="857255"/>
          </a:xfrm>
        </p:spPr>
        <p:txBody>
          <a:bodyPr/>
          <a:lstStyle/>
          <a:p>
            <a:r>
              <a:rPr lang="fa-IR" dirty="0" smtClean="0"/>
              <a:t>انواع سرمایه</a:t>
            </a:r>
            <a:endParaRPr lang="fa-IR" dirty="0"/>
          </a:p>
        </p:txBody>
      </p:sp>
      <p:sp>
        <p:nvSpPr>
          <p:cNvPr id="3" name="Subtitle 2"/>
          <p:cNvSpPr>
            <a:spLocks noGrp="1"/>
          </p:cNvSpPr>
          <p:nvPr>
            <p:ph type="subTitle" idx="1"/>
          </p:nvPr>
        </p:nvSpPr>
        <p:spPr>
          <a:xfrm>
            <a:off x="685800" y="1928802"/>
            <a:ext cx="7772400" cy="2571768"/>
          </a:xfrm>
        </p:spPr>
        <p:txBody>
          <a:bodyPr>
            <a:normAutofit fontScale="92500" lnSpcReduction="20000"/>
          </a:bodyPr>
          <a:lstStyle/>
          <a:p>
            <a:pPr algn="just"/>
            <a:r>
              <a:rPr lang="fa-IR" dirty="0" smtClean="0"/>
              <a:t>به اعتقاد بورديو چهار نوع سرمايه وجود دارد:</a:t>
            </a:r>
          </a:p>
          <a:p>
            <a:pPr algn="just"/>
            <a:endParaRPr lang="en-US" dirty="0" smtClean="0"/>
          </a:p>
          <a:p>
            <a:pPr algn="just"/>
            <a:r>
              <a:rPr lang="fa-IR" dirty="0" smtClean="0"/>
              <a:t>1-سرمايه اقتصادي كه از منابع اقتصادي سرچشمه مي‌گيرد.</a:t>
            </a:r>
            <a:endParaRPr lang="en-US" dirty="0" smtClean="0"/>
          </a:p>
          <a:p>
            <a:pPr algn="just"/>
            <a:r>
              <a:rPr lang="fa-IR" dirty="0" smtClean="0"/>
              <a:t>2- سرمايه فرهنگي كه انواع گوناگوني از دانش را در بر مي‌گيرد.</a:t>
            </a:r>
            <a:endParaRPr lang="en-US" dirty="0" smtClean="0"/>
          </a:p>
          <a:p>
            <a:pPr algn="just"/>
            <a:r>
              <a:rPr lang="fa-IR" dirty="0" smtClean="0"/>
              <a:t>3- سرمايه اجتماعي كه روابط اجتماعي پايدار ميان افراد را معنادار مي‌سازد.</a:t>
            </a:r>
            <a:endParaRPr lang="en-US" dirty="0" smtClean="0"/>
          </a:p>
          <a:p>
            <a:pPr algn="just"/>
            <a:r>
              <a:rPr lang="fa-IR" dirty="0" smtClean="0"/>
              <a:t>4- سرمايه‌هاي نمادين كه از منش و شخصيت افراد سرچشمه مي‌گيرد</a:t>
            </a:r>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214291"/>
            <a:ext cx="7772400" cy="785817"/>
          </a:xfrm>
        </p:spPr>
        <p:txBody>
          <a:bodyPr>
            <a:normAutofit fontScale="90000"/>
          </a:bodyPr>
          <a:lstStyle/>
          <a:p>
            <a:r>
              <a:rPr lang="fa-IR" dirty="0" smtClean="0"/>
              <a:t>قدرت در میدان</a:t>
            </a:r>
            <a:endParaRPr lang="fa-IR" dirty="0"/>
          </a:p>
        </p:txBody>
      </p:sp>
      <p:sp>
        <p:nvSpPr>
          <p:cNvPr id="3" name="Subtitle 2"/>
          <p:cNvSpPr>
            <a:spLocks noGrp="1"/>
          </p:cNvSpPr>
          <p:nvPr>
            <p:ph type="subTitle" idx="1"/>
          </p:nvPr>
        </p:nvSpPr>
        <p:spPr>
          <a:xfrm>
            <a:off x="685800" y="1714488"/>
            <a:ext cx="7772400" cy="2928959"/>
          </a:xfrm>
        </p:spPr>
        <p:txBody>
          <a:bodyPr>
            <a:normAutofit fontScale="92500"/>
          </a:bodyPr>
          <a:lstStyle/>
          <a:p>
            <a:pPr algn="just"/>
            <a:r>
              <a:rPr lang="fa-IR" dirty="0" smtClean="0"/>
              <a:t>لذا افراد مي‌توانند در هر ميداني با سرمايه‌هاي مختلف مواجه شده و بر اساس قواعدي مسير خود را تعيين كنند. در بحث عادت‌واره يا منش نگاه بورديو به فردي است كه قدرت انتخاب دارد و دست به كنش مي‌زند اما در ميدان او از قواعدي سخن مي‌گويد كه فرد در آن فضا مي‌بايست تصميم‌گيري و اقدام كند. نكته‌اي كه نگاه توسعه‌گرايانه بورديو را جلوه مي‌دهد اين است كه او اعتقاد دارد هر فردي كه بتواند از سرمايه‌هايي كه در ميدان‌ها وجود دارد بهتر استفاده كند به قدرت بيشتري دست مي‌يابد</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714379"/>
          </a:xfrm>
        </p:spPr>
        <p:txBody>
          <a:bodyPr>
            <a:normAutofit fontScale="90000"/>
          </a:bodyPr>
          <a:lstStyle/>
          <a:p>
            <a:r>
              <a:rPr lang="fa-IR" dirty="0" smtClean="0"/>
              <a:t>میدان نوعی بازار است</a:t>
            </a:r>
            <a:endParaRPr lang="fa-IR" dirty="0"/>
          </a:p>
        </p:txBody>
      </p:sp>
      <p:sp>
        <p:nvSpPr>
          <p:cNvPr id="3" name="Subtitle 2"/>
          <p:cNvSpPr>
            <a:spLocks noGrp="1"/>
          </p:cNvSpPr>
          <p:nvPr>
            <p:ph type="subTitle" idx="1"/>
          </p:nvPr>
        </p:nvSpPr>
        <p:spPr>
          <a:xfrm>
            <a:off x="685800" y="1785927"/>
            <a:ext cx="7772400" cy="2643206"/>
          </a:xfrm>
        </p:spPr>
        <p:txBody>
          <a:bodyPr>
            <a:normAutofit/>
          </a:bodyPr>
          <a:lstStyle/>
          <a:p>
            <a:pPr algn="just"/>
            <a:r>
              <a:rPr lang="fa-IR" dirty="0" smtClean="0"/>
              <a:t>شايد از ديدگاه بورديو بتوان هر ميداني را نوعي بازار در نظر گرفت كه در آن توليدكنندگان و مصرف‌كنندگان كالاهاي مورد نظر خود را مبادله مي‌كنند. اما  آنچه در هر ميدان تسلط دارد انباشتي از سرمايه است كه به تعبير مدنظر ما مي‌تواند انباشتي از منابع باشد. در حقيقت ميدان‌ها، انباشت‌هايي از منابع متعدد هستند كه  بر روي كنش‌هاي اجتماعي افراد اثرگذارند. </a:t>
            </a:r>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785817"/>
          </a:xfrm>
        </p:spPr>
        <p:txBody>
          <a:bodyPr>
            <a:normAutofit fontScale="90000"/>
          </a:bodyPr>
          <a:lstStyle/>
          <a:p>
            <a:r>
              <a:rPr lang="fa-IR" dirty="0" smtClean="0"/>
              <a:t>بازی ها</a:t>
            </a:r>
            <a:endParaRPr lang="fa-IR" dirty="0"/>
          </a:p>
        </p:txBody>
      </p:sp>
      <p:sp>
        <p:nvSpPr>
          <p:cNvPr id="3" name="Subtitle 2"/>
          <p:cNvSpPr>
            <a:spLocks noGrp="1"/>
          </p:cNvSpPr>
          <p:nvPr>
            <p:ph type="subTitle" idx="1"/>
          </p:nvPr>
        </p:nvSpPr>
        <p:spPr>
          <a:xfrm>
            <a:off x="285720" y="1500175"/>
            <a:ext cx="8501122" cy="3071834"/>
          </a:xfrm>
        </p:spPr>
        <p:txBody>
          <a:bodyPr>
            <a:normAutofit lnSpcReduction="10000"/>
          </a:bodyPr>
          <a:lstStyle/>
          <a:p>
            <a:pPr algn="just"/>
            <a:r>
              <a:rPr lang="fa-IR" dirty="0" smtClean="0"/>
              <a:t>به تعبير ديگر كنش‌گران در هر ميدان به بازیهاي اجتماعي متعددي دست مي‌زنند. به قياس خود بورديو مي‌توان ميدان را با بازي مقايسه كرد. دراين راستا ما با موضوعات چالش‌هايي داريم كه ريشه در رقابت ميان بازيگران در يك بازي دارد. بازيكنان وارد يك بازي مي‌شوند و در مقابل هم قرار مي‌گيرند و با يكديگر رقابت مي‌كنند. هر بازيكن بر اساس ميزان سرمايه يا خلاقیت خود و ساختار سرمايه‌اي كه در اختيار دارد مي‌تواند نقش پر رنگي در بازي ايفاء كند. اين رويكرد نشان مي‌دهد كه بورديو نيز به نوعي تبييني متفاوت از منابع ارائه مي‌دهد</a:t>
            </a: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285860"/>
            <a:ext cx="8058152" cy="1143008"/>
          </a:xfrm>
        </p:spPr>
        <p:txBody>
          <a:bodyPr>
            <a:normAutofit fontScale="90000"/>
          </a:bodyPr>
          <a:lstStyle/>
          <a:p>
            <a:pPr algn="just">
              <a:lnSpc>
                <a:spcPct val="150000"/>
              </a:lnSpc>
            </a:pPr>
            <a:r>
              <a:rPr lang="fa-IR" dirty="0" smtClean="0">
                <a:effectLst/>
              </a:rPr>
              <a:t>تضاد در جامعه شناسی بین خرد و کلان همیشه وجود داشته است</a:t>
            </a:r>
            <a:endParaRPr lang="fa-IR" dirty="0">
              <a:effectLst/>
            </a:endParaRPr>
          </a:p>
        </p:txBody>
      </p:sp>
      <p:sp>
        <p:nvSpPr>
          <p:cNvPr id="3" name="Subtitle 2"/>
          <p:cNvSpPr>
            <a:spLocks noGrp="1"/>
          </p:cNvSpPr>
          <p:nvPr>
            <p:ph type="subTitle" idx="1"/>
          </p:nvPr>
        </p:nvSpPr>
        <p:spPr>
          <a:xfrm flipV="1">
            <a:off x="685800" y="7000900"/>
            <a:ext cx="7772400" cy="71438"/>
          </a:xfrm>
        </p:spPr>
        <p:txBody>
          <a:bodyPr>
            <a:normAutofit fontScale="25000" lnSpcReduction="20000"/>
          </a:bodyPr>
          <a:lstStyle/>
          <a:p>
            <a:endParaRPr lang="fa-I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142853"/>
            <a:ext cx="7772400" cy="642941"/>
          </a:xfrm>
        </p:spPr>
        <p:txBody>
          <a:bodyPr>
            <a:normAutofit fontScale="90000"/>
          </a:bodyPr>
          <a:lstStyle/>
          <a:p>
            <a:r>
              <a:rPr lang="fa-IR" dirty="0" smtClean="0"/>
              <a:t>مبارزه برای منابع</a:t>
            </a:r>
            <a:endParaRPr lang="fa-IR" dirty="0"/>
          </a:p>
        </p:txBody>
      </p:sp>
      <p:sp>
        <p:nvSpPr>
          <p:cNvPr id="3" name="Subtitle 2"/>
          <p:cNvSpPr>
            <a:spLocks noGrp="1"/>
          </p:cNvSpPr>
          <p:nvPr>
            <p:ph type="subTitle" idx="1"/>
          </p:nvPr>
        </p:nvSpPr>
        <p:spPr>
          <a:xfrm>
            <a:off x="428596" y="2071678"/>
            <a:ext cx="8458200" cy="2000264"/>
          </a:xfrm>
        </p:spPr>
        <p:txBody>
          <a:bodyPr>
            <a:normAutofit/>
          </a:bodyPr>
          <a:lstStyle/>
          <a:p>
            <a:pPr algn="just"/>
            <a:r>
              <a:rPr lang="fa-IR" dirty="0" smtClean="0"/>
              <a:t>بنابراين هر فرد با ورود به يك ميدان وارد يك نوع مبارزه براي دسترسي بيشتر به منابع مي‌شود و پارادايم بورديو را مي‌توان اين گونه تفسير كرد كه عاملان اجتماعي بايد منطق هر ميدان را بدانند و بر اساس آن بر ساير كنش‌گران اثر گذارند</a:t>
            </a:r>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428605"/>
            <a:ext cx="7772400" cy="785817"/>
          </a:xfrm>
        </p:spPr>
        <p:txBody>
          <a:bodyPr>
            <a:normAutofit fontScale="90000"/>
          </a:bodyPr>
          <a:lstStyle/>
          <a:p>
            <a:r>
              <a:rPr lang="fa-IR" dirty="0" smtClean="0"/>
              <a:t>کنشگران چه تاثیری بر منابع دارند؟</a:t>
            </a:r>
            <a:endParaRPr lang="fa-IR" dirty="0"/>
          </a:p>
        </p:txBody>
      </p:sp>
      <p:sp>
        <p:nvSpPr>
          <p:cNvPr id="3" name="Subtitle 2"/>
          <p:cNvSpPr>
            <a:spLocks noGrp="1"/>
          </p:cNvSpPr>
          <p:nvPr>
            <p:ph type="subTitle" idx="1"/>
          </p:nvPr>
        </p:nvSpPr>
        <p:spPr>
          <a:xfrm>
            <a:off x="428596" y="2285992"/>
            <a:ext cx="8458200" cy="2214578"/>
          </a:xfrm>
        </p:spPr>
        <p:txBody>
          <a:bodyPr>
            <a:normAutofit fontScale="92500" lnSpcReduction="10000"/>
          </a:bodyPr>
          <a:lstStyle/>
          <a:p>
            <a:pPr algn="just"/>
            <a:r>
              <a:rPr lang="fa-IR" dirty="0" smtClean="0"/>
              <a:t>اما سؤال اين است كه آيا بورديو به نقش پر رنگ كنش‌گران توجه ندارد؟ به نظر مي‌رسد با توجه به آنچه كه از ابتداي اين بحث بر آن تأكيد شد مي‌توان گفت كه بورديو به رابطه تعاملي ساختارهاي اجتماعي و كنش‌گران توجه داشته است و كنش‌گران را افرادي مبتكر و خلاق می‌داند كه مي‌توانند اهداف خود را علي‌رغم وجود ميدان‌ها تعيين كنند؛ لذا هر عامل اجتماعي مي‌تواند نقشي اثرگذار در ميدان‌ها داشته باشد</a:t>
            </a: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214291"/>
            <a:ext cx="7772400" cy="1143008"/>
          </a:xfrm>
        </p:spPr>
        <p:txBody>
          <a:bodyPr/>
          <a:lstStyle/>
          <a:p>
            <a:r>
              <a:rPr lang="fa-IR" dirty="0" smtClean="0"/>
              <a:t>تعامل </a:t>
            </a:r>
            <a:endParaRPr lang="fa-IR" dirty="0"/>
          </a:p>
        </p:txBody>
      </p:sp>
      <p:sp>
        <p:nvSpPr>
          <p:cNvPr id="3" name="Subtitle 2"/>
          <p:cNvSpPr>
            <a:spLocks noGrp="1"/>
          </p:cNvSpPr>
          <p:nvPr>
            <p:ph type="subTitle" idx="1"/>
          </p:nvPr>
        </p:nvSpPr>
        <p:spPr>
          <a:xfrm>
            <a:off x="571472" y="2143116"/>
            <a:ext cx="8172448" cy="2143140"/>
          </a:xfrm>
        </p:spPr>
        <p:txBody>
          <a:bodyPr>
            <a:normAutofit lnSpcReduction="10000"/>
          </a:bodyPr>
          <a:lstStyle/>
          <a:p>
            <a:pPr algn="just"/>
            <a:r>
              <a:rPr lang="fa-IR" dirty="0" smtClean="0"/>
              <a:t>در مجموع آنچه در انديشه بورديو مهم است توجه به هر دو بعد ميدان و عادت‌واره مي‌شود. در واقع بورديو مي‌خواهد برخلاف ساختارگرايان مثل لوي اشتراوس (</a:t>
            </a:r>
            <a:r>
              <a:rPr lang="en-US" dirty="0" smtClean="0"/>
              <a:t>Levi Strauss</a:t>
            </a:r>
            <a:r>
              <a:rPr lang="ar-SA" dirty="0" smtClean="0"/>
              <a:t>) </a:t>
            </a:r>
            <a:r>
              <a:rPr lang="fa-IR" dirty="0" smtClean="0"/>
              <a:t>به كنش‌گران ويژگي‌هاي ممتازي بخشد اما اين ويژگي‌ها هرگز به معناي اراده بي‌حد و حصر آنان نخواهد بود.</a:t>
            </a:r>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5918" y="785795"/>
            <a:ext cx="7058020" cy="857255"/>
          </a:xfrm>
        </p:spPr>
        <p:txBody>
          <a:bodyPr>
            <a:normAutofit fontScale="90000"/>
          </a:bodyPr>
          <a:lstStyle/>
          <a:p>
            <a:r>
              <a:rPr lang="fa-IR" dirty="0" smtClean="0"/>
              <a:t>توسعه در پارادايم بورديويي</a:t>
            </a:r>
            <a:r>
              <a:rPr lang="en-US" dirty="0" smtClean="0"/>
              <a:t/>
            </a:r>
            <a:br>
              <a:rPr lang="en-US" dirty="0" smtClean="0"/>
            </a:br>
            <a:endParaRPr lang="fa-IR" dirty="0"/>
          </a:p>
        </p:txBody>
      </p:sp>
      <p:sp>
        <p:nvSpPr>
          <p:cNvPr id="3" name="Subtitle 2"/>
          <p:cNvSpPr>
            <a:spLocks noGrp="1"/>
          </p:cNvSpPr>
          <p:nvPr>
            <p:ph type="subTitle" idx="1"/>
          </p:nvPr>
        </p:nvSpPr>
        <p:spPr>
          <a:xfrm>
            <a:off x="357158" y="1643050"/>
            <a:ext cx="8458200" cy="3000396"/>
          </a:xfrm>
        </p:spPr>
        <p:txBody>
          <a:bodyPr>
            <a:normAutofit fontScale="92500" lnSpcReduction="10000"/>
          </a:bodyPr>
          <a:lstStyle/>
          <a:p>
            <a:pPr algn="just"/>
            <a:r>
              <a:rPr lang="fa-IR" dirty="0" smtClean="0"/>
              <a:t>يكي از معروفترين آثار بورديو جامعه‌شناسي الجزاير</a:t>
            </a:r>
            <a:r>
              <a:rPr lang="en-US" dirty="0" smtClean="0"/>
              <a:t>( Sociology of Algeria)</a:t>
            </a:r>
            <a:r>
              <a:rPr lang="fa-IR" dirty="0" smtClean="0"/>
              <a:t> مي‌باشد. او در اين كتاب به بررسي وضعيت طبقه كارگر در يك جامعه استعمار زده مي‌پردازد هر چند براي بيش از چهار دهه عكس‌هاي آرشيو بورديو كه در حوزه‌ي الجزاير به كار ميداني پرداخته است، ناشناخته مي‌ماند اما هم اكنون تعمق در آنها نشان مي‌دهد كه اين جامعه‌شناس تا چه حد در رهيافت علمي خود نگاه موشكافانه و توسعه‌گرا دارد. گفته مي‌شود كه او براي اين كار چند هزار شهادت بصري در مورد اثرگذاري استثمارشدگي الجزاير انجام داده كه تنها هفتصد مورد از آنها باقي مانده است.(</a:t>
            </a:r>
            <a:r>
              <a:rPr lang="en-US" dirty="0" smtClean="0"/>
              <a:t>Schultheis,2007</a:t>
            </a:r>
            <a:r>
              <a:rPr lang="fa-IR" dirty="0" smtClean="0"/>
              <a:t>) </a:t>
            </a:r>
            <a:endParaRPr lang="en-US" dirty="0" smtClean="0"/>
          </a:p>
          <a:p>
            <a:endParaRPr lang="fa-I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571481"/>
            <a:ext cx="7415210" cy="428627"/>
          </a:xfrm>
        </p:spPr>
        <p:txBody>
          <a:bodyPr>
            <a:normAutofit fontScale="90000"/>
          </a:bodyPr>
          <a:lstStyle/>
          <a:p>
            <a:r>
              <a:rPr lang="fa-IR" dirty="0" smtClean="0"/>
              <a:t>توسعه نیافتگی از کجا اغاز می شود؟</a:t>
            </a:r>
            <a:endParaRPr lang="fa-IR" dirty="0"/>
          </a:p>
        </p:txBody>
      </p:sp>
      <p:sp>
        <p:nvSpPr>
          <p:cNvPr id="3" name="Subtitle 2"/>
          <p:cNvSpPr>
            <a:spLocks noGrp="1"/>
          </p:cNvSpPr>
          <p:nvPr>
            <p:ph type="subTitle" idx="1"/>
          </p:nvPr>
        </p:nvSpPr>
        <p:spPr>
          <a:xfrm>
            <a:off x="357158" y="2071678"/>
            <a:ext cx="8458200" cy="2500330"/>
          </a:xfrm>
        </p:spPr>
        <p:txBody>
          <a:bodyPr>
            <a:normAutofit lnSpcReduction="10000"/>
          </a:bodyPr>
          <a:lstStyle/>
          <a:p>
            <a:pPr algn="just"/>
            <a:r>
              <a:rPr lang="ar-SA" dirty="0" smtClean="0"/>
              <a:t>او در جامعه‌شناسي الجزاير نشان مي‌دهد كه چگونه طبقه مسلط بر طبقات پايين اثرگذاري داشته و آنها را در راستاي اهداف خود همسو مي‌كند. نكته مهم در بازنگري اين اثر دغدغه‌ي بورديو را براي توسعه نشان مي‌دهد و اين نقطه آغازي براي بحث اساسي ما تلقي مي شود از اين منظر كه هميشه در مباحث توسعه اين سؤال مطرح است كه توسعه نيافتگي از كجا آغاز مي‌شود؟</a:t>
            </a:r>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14291"/>
            <a:ext cx="7772400" cy="642941"/>
          </a:xfrm>
        </p:spPr>
        <p:txBody>
          <a:bodyPr>
            <a:normAutofit fontScale="90000"/>
          </a:bodyPr>
          <a:lstStyle/>
          <a:p>
            <a:r>
              <a:rPr lang="fa-IR" dirty="0" smtClean="0"/>
              <a:t>جامعه طبقاتی</a:t>
            </a:r>
            <a:endParaRPr lang="fa-IR" dirty="0"/>
          </a:p>
        </p:txBody>
      </p:sp>
      <p:sp>
        <p:nvSpPr>
          <p:cNvPr id="3" name="Subtitle 2"/>
          <p:cNvSpPr>
            <a:spLocks noGrp="1"/>
          </p:cNvSpPr>
          <p:nvPr>
            <p:ph type="subTitle" idx="1"/>
          </p:nvPr>
        </p:nvSpPr>
        <p:spPr>
          <a:xfrm>
            <a:off x="642910" y="2143116"/>
            <a:ext cx="8101010" cy="2071702"/>
          </a:xfrm>
        </p:spPr>
        <p:txBody>
          <a:bodyPr>
            <a:normAutofit/>
          </a:bodyPr>
          <a:lstStyle/>
          <a:p>
            <a:pPr algn="just"/>
            <a:r>
              <a:rPr lang="ar-SA" dirty="0" smtClean="0"/>
              <a:t>با نگاه بورديويي مي‌توان اين موضوع را مورد توجه قرار داد كه طبقه مسلط با توجه به قدرتي كه به لحاظ اقتصادي، اجتماعي و نمادين به دست آورده مي‌تواند بر نهادهاي اجتماعي اثر گذاشته و آنها را در راستاي منافع اقليت به كار گيرد.</a:t>
            </a: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285729"/>
            <a:ext cx="7772400" cy="642941"/>
          </a:xfrm>
        </p:spPr>
        <p:txBody>
          <a:bodyPr>
            <a:normAutofit fontScale="90000"/>
          </a:bodyPr>
          <a:lstStyle/>
          <a:p>
            <a:r>
              <a:rPr lang="fa-IR" dirty="0" smtClean="0"/>
              <a:t>پارادایم بوردیویی</a:t>
            </a:r>
            <a:endParaRPr lang="fa-IR" dirty="0"/>
          </a:p>
        </p:txBody>
      </p:sp>
      <p:sp>
        <p:nvSpPr>
          <p:cNvPr id="3" name="Subtitle 2"/>
          <p:cNvSpPr>
            <a:spLocks noGrp="1"/>
          </p:cNvSpPr>
          <p:nvPr>
            <p:ph type="subTitle" idx="1"/>
          </p:nvPr>
        </p:nvSpPr>
        <p:spPr>
          <a:xfrm>
            <a:off x="357158" y="1928802"/>
            <a:ext cx="8458200" cy="2428892"/>
          </a:xfrm>
        </p:spPr>
        <p:txBody>
          <a:bodyPr>
            <a:normAutofit lnSpcReduction="10000"/>
          </a:bodyPr>
          <a:lstStyle/>
          <a:p>
            <a:pPr algn="just"/>
            <a:r>
              <a:rPr lang="ar-SA" dirty="0" smtClean="0"/>
              <a:t>. اگر بخواهيم در پارادايم بورديويي سخن بگوييم بايد در نظر داشت آنچه در اين جوامع به وقوع مي‌پيوندد دسترسي آسانتر و پنهاني طبقات مسلط به منابعي است كه در ميدان‌ها وجود دارد. حال چگونه كنش‌گران اجتماعي مي‌توانند بدون دسترسي به سرمايه‌هاي اقتصادي توليد را بهبود بخشند؟ در حقيقت اين نهادها با سوء‌كاركرد (</a:t>
            </a:r>
            <a:r>
              <a:rPr lang="en-US" dirty="0" smtClean="0"/>
              <a:t>Dysfunction</a:t>
            </a:r>
            <a:r>
              <a:rPr lang="ar-SA" dirty="0" smtClean="0"/>
              <a:t>)، منافع اكثريت را تأمين نكرده و منابع را در اختيار عام قرار نمي‌دهند</a:t>
            </a:r>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285728"/>
            <a:ext cx="7772400" cy="819143"/>
          </a:xfrm>
        </p:spPr>
        <p:txBody>
          <a:bodyPr>
            <a:normAutofit fontScale="90000"/>
          </a:bodyPr>
          <a:lstStyle/>
          <a:p>
            <a:r>
              <a:rPr lang="fa-IR" dirty="0" smtClean="0"/>
              <a:t>گدار چه می گوید؟</a:t>
            </a:r>
            <a:endParaRPr lang="fa-IR" dirty="0"/>
          </a:p>
        </p:txBody>
      </p:sp>
      <p:sp>
        <p:nvSpPr>
          <p:cNvPr id="3" name="Subtitle 2"/>
          <p:cNvSpPr>
            <a:spLocks noGrp="1"/>
          </p:cNvSpPr>
          <p:nvPr>
            <p:ph type="subTitle" idx="1"/>
          </p:nvPr>
        </p:nvSpPr>
        <p:spPr>
          <a:xfrm>
            <a:off x="285720" y="1785926"/>
            <a:ext cx="8458200" cy="2857520"/>
          </a:xfrm>
        </p:spPr>
        <p:txBody>
          <a:bodyPr>
            <a:noAutofit/>
          </a:bodyPr>
          <a:lstStyle/>
          <a:p>
            <a:pPr algn="just"/>
            <a:r>
              <a:rPr lang="ar-SA" sz="1800" dirty="0" smtClean="0"/>
              <a:t>ژان لوك گدار (</a:t>
            </a:r>
            <a:r>
              <a:rPr lang="en-US" sz="1800" dirty="0" smtClean="0"/>
              <a:t>Jean-Luc Godard</a:t>
            </a:r>
            <a:r>
              <a:rPr lang="ar-SA" sz="1800" dirty="0" smtClean="0"/>
              <a:t>) در فيلم سوسياليزم به آن گونه‌اي متفاوت مي‌پردازد. او افرادي را نشان مي‌دهد كه به نظر مي‌‌رسد كه خود حقيقي‌شان هستند اما در عمل تحت تأثير جرياني قرار دارند كه آن جريان همه چيز را تحت‌الشعاع خود قرار مي‌دهد. او با تصویر از صحنه‌هايي كه جريان خروشان آب را نشان مي‌دهد می‌خواهد از اثرگذاري ميدان‌هايي سخن بگوید كه نمي‌توان به سادگي از كنار آن عبور كرد. شخصيت‌هاي گدار در اين فيلم افرادي هستند كه هنوز وجدان آگاه‌شان بيدار نشده. در صحنه‌هايي از فيلم نشان مي‌دهد كه عده‌ي زيادي با تماشای تصويرهايي كه از تلويزيون مي‌بينند، حركت‌هاي موزون انجام مي‌دهند. آنها كنش‌گراني هستند كه همچون عروسك‌هاي خيمه شب بازي در صحنه‌ي نمايش زندگي حركت مي‌كنند. حتي برخي از منتقدين بر اين باورند كه گدار رابطه‌ي ميان كشورهاي جهان اول و جهان سوم را در اين فيلم به تصوير مي‌كشد و اين كه چگونه جهان اولي‌ها به جهان سومي‌ها نياز دارند و آنها بدون آنكه خود بدانند منابع‌شان را در اختيار آنها قرار مي‌دهند. اما چه چيز افراد را از رسيدن به خواسته‌هايشان باز مي‌دارد؟ اگر بورديويي به قضيه نگاه كنيم قدرت به گونه‌اي اعمال مي‌شود كه فرد در فضاي ميان ميدان و منش نيز نمي‌تواند راه خود را بيابد.</a:t>
            </a:r>
            <a:endParaRPr lang="fa-IR"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214291"/>
            <a:ext cx="7772400" cy="714379"/>
          </a:xfrm>
        </p:spPr>
        <p:txBody>
          <a:bodyPr>
            <a:normAutofit fontScale="90000"/>
          </a:bodyPr>
          <a:lstStyle/>
          <a:p>
            <a:r>
              <a:rPr lang="fa-IR" dirty="0" smtClean="0"/>
              <a:t>دو اصل مهم</a:t>
            </a:r>
            <a:endParaRPr lang="fa-IR" dirty="0"/>
          </a:p>
        </p:txBody>
      </p:sp>
      <p:sp>
        <p:nvSpPr>
          <p:cNvPr id="3" name="Subtitle 2"/>
          <p:cNvSpPr>
            <a:spLocks noGrp="1"/>
          </p:cNvSpPr>
          <p:nvPr>
            <p:ph type="subTitle" idx="1"/>
          </p:nvPr>
        </p:nvSpPr>
        <p:spPr>
          <a:xfrm>
            <a:off x="428596" y="1857364"/>
            <a:ext cx="8458200" cy="2571768"/>
          </a:xfrm>
        </p:spPr>
        <p:txBody>
          <a:bodyPr>
            <a:normAutofit fontScale="92500"/>
          </a:bodyPr>
          <a:lstStyle/>
          <a:p>
            <a:pPr algn="just"/>
            <a:r>
              <a:rPr lang="ar-SA" dirty="0" smtClean="0"/>
              <a:t>لذا در پارادايم بورديو مي‌توان موانع رسيدن به توسعه يا به تعبير بهتر عواملي كه مانع اثرگذاري منابع بر روي توسعه مي‌شود را در دو دسته عوامل اصلي طبقه‌بندي كرد:</a:t>
            </a:r>
            <a:endParaRPr lang="fa-IR" dirty="0" smtClean="0"/>
          </a:p>
          <a:p>
            <a:pPr algn="just"/>
            <a:endParaRPr lang="en-US" dirty="0" smtClean="0"/>
          </a:p>
          <a:p>
            <a:pPr algn="just"/>
            <a:r>
              <a:rPr lang="ar-SA" dirty="0" smtClean="0"/>
              <a:t>الف- عواملي كه منش را كنترل مي‌كنند  و مانع رسيدن به هدف مطلوب مي‌شوند.</a:t>
            </a:r>
            <a:endParaRPr lang="en-US" dirty="0" smtClean="0"/>
          </a:p>
          <a:p>
            <a:pPr algn="just"/>
            <a:r>
              <a:rPr lang="ar-SA" dirty="0" smtClean="0"/>
              <a:t>ب- موقعيت ميدان‌ها كه مي‌تواند بر روي كنش‌گران اجتماعي اثرگذار باشد. </a:t>
            </a:r>
            <a:endParaRPr lang="en-US" dirty="0" smtClean="0"/>
          </a:p>
          <a:p>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285729"/>
            <a:ext cx="7772400" cy="642941"/>
          </a:xfrm>
        </p:spPr>
        <p:txBody>
          <a:bodyPr>
            <a:normAutofit fontScale="90000"/>
          </a:bodyPr>
          <a:lstStyle/>
          <a:p>
            <a:r>
              <a:rPr lang="fa-IR" dirty="0" smtClean="0"/>
              <a:t>وضعیت کنشگر</a:t>
            </a:r>
            <a:endParaRPr lang="fa-IR" dirty="0"/>
          </a:p>
        </p:txBody>
      </p:sp>
      <p:sp>
        <p:nvSpPr>
          <p:cNvPr id="3" name="Subtitle 2"/>
          <p:cNvSpPr>
            <a:spLocks noGrp="1"/>
          </p:cNvSpPr>
          <p:nvPr>
            <p:ph type="subTitle" idx="1"/>
          </p:nvPr>
        </p:nvSpPr>
        <p:spPr>
          <a:xfrm>
            <a:off x="428596" y="1928802"/>
            <a:ext cx="8458200" cy="2643206"/>
          </a:xfrm>
        </p:spPr>
        <p:txBody>
          <a:bodyPr>
            <a:normAutofit fontScale="92500" lnSpcReduction="10000"/>
          </a:bodyPr>
          <a:lstStyle/>
          <a:p>
            <a:pPr algn="just"/>
            <a:r>
              <a:rPr lang="ar-SA" dirty="0" smtClean="0"/>
              <a:t>هر چند كه بورديو تلاش كرده به فراتر از عين‌گرايي و ذهن‌گرايي پيش رود اما نبايد فراموش كرد كه وضعيت فرد در موقعيت‌هاي فرهنگي مختلف مي‌تواند</a:t>
            </a:r>
            <a:r>
              <a:rPr lang="fa-IR" dirty="0" smtClean="0"/>
              <a:t>، </a:t>
            </a:r>
            <a:r>
              <a:rPr lang="ar-SA" dirty="0" smtClean="0"/>
              <a:t>اثرگذار باشد. او هرگز نگاه سخت و غيرمنعطف لويي آلتوسر(</a:t>
            </a:r>
            <a:r>
              <a:rPr lang="en-US" dirty="0" smtClean="0"/>
              <a:t>Louis Pierre </a:t>
            </a:r>
            <a:r>
              <a:rPr lang="en-US" dirty="0" err="1" smtClean="0"/>
              <a:t>Althusser</a:t>
            </a:r>
            <a:r>
              <a:rPr lang="ar-SA" dirty="0" smtClean="0"/>
              <a:t>) را نداشته اما در عين حال تلاش كرده درك و شناخت دقيقي از وضعيت كنش‌گر در يك جامعه‌ي ساختار يافته ارائه دهد. لذا به نظر مي‌رسد كه كنش‌گران به دليل تحت تأثير قرار گرفتن نابرابري‌هايي كه در كنترل منابع وجود دارد نمي‌توانند به ظهور و بروز استعدادهايشان دست يابند.</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071546"/>
            <a:ext cx="8343904" cy="2071702"/>
          </a:xfrm>
        </p:spPr>
        <p:txBody>
          <a:bodyPr>
            <a:normAutofit fontScale="90000"/>
          </a:bodyPr>
          <a:lstStyle/>
          <a:p>
            <a:pPr algn="just">
              <a:lnSpc>
                <a:spcPct val="150000"/>
              </a:lnSpc>
            </a:pPr>
            <a:r>
              <a:rPr lang="fa-IR" sz="4300" dirty="0" smtClean="0">
                <a:effectLst/>
              </a:rPr>
              <a:t>در جامعه شناسی کلاسیک نزاع بین کنشگرایان و ساختار گرایان وجود داشته و تا دوره جدید هم ادامه دارد</a:t>
            </a:r>
            <a:endParaRPr lang="fa-IR" sz="4300" dirty="0">
              <a:effectLst/>
            </a:endParaRPr>
          </a:p>
        </p:txBody>
      </p:sp>
      <p:sp>
        <p:nvSpPr>
          <p:cNvPr id="3" name="Subtitle 2"/>
          <p:cNvSpPr>
            <a:spLocks noGrp="1"/>
          </p:cNvSpPr>
          <p:nvPr>
            <p:ph type="subTitle" idx="1"/>
          </p:nvPr>
        </p:nvSpPr>
        <p:spPr>
          <a:xfrm flipV="1">
            <a:off x="685800" y="-214338"/>
            <a:ext cx="7772400" cy="214338"/>
          </a:xfrm>
        </p:spPr>
        <p:txBody>
          <a:bodyPr>
            <a:normAutofit fontScale="32500" lnSpcReduction="20000"/>
          </a:bodyPr>
          <a:lstStyle/>
          <a:p>
            <a:r>
              <a:rPr lang="fa-IR" dirty="0" smtClean="0"/>
              <a:t>ک</a:t>
            </a:r>
            <a:endParaRPr lang="fa-I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142853"/>
            <a:ext cx="7772400" cy="928693"/>
          </a:xfrm>
        </p:spPr>
        <p:txBody>
          <a:bodyPr/>
          <a:lstStyle/>
          <a:p>
            <a:r>
              <a:rPr lang="fa-IR" dirty="0" smtClean="0"/>
              <a:t>اثر میدان اقتصادی</a:t>
            </a:r>
            <a:endParaRPr lang="fa-IR" dirty="0"/>
          </a:p>
        </p:txBody>
      </p:sp>
      <p:sp>
        <p:nvSpPr>
          <p:cNvPr id="3" name="Subtitle 2"/>
          <p:cNvSpPr>
            <a:spLocks noGrp="1"/>
          </p:cNvSpPr>
          <p:nvPr>
            <p:ph type="subTitle" idx="1"/>
          </p:nvPr>
        </p:nvSpPr>
        <p:spPr>
          <a:xfrm>
            <a:off x="500034" y="2357430"/>
            <a:ext cx="8143932" cy="1643074"/>
          </a:xfrm>
        </p:spPr>
        <p:txBody>
          <a:bodyPr>
            <a:normAutofit/>
          </a:bodyPr>
          <a:lstStyle/>
          <a:p>
            <a:pPr algn="just"/>
            <a:r>
              <a:rPr lang="fa-IR" dirty="0" smtClean="0"/>
              <a:t>- به نظر مي‌رسد كه بورديو همچون ماركس بر اين اعتقاد است كه اقتصاد همچنان نقشي تعيين‌كننده ايفاء مي‌كند. اما میدان‌ها دیگر می‌توانند اثر گذار باشند.</a:t>
            </a:r>
            <a:endParaRPr lang="en-US" dirty="0" smtClean="0"/>
          </a:p>
          <a:p>
            <a:endParaRPr lang="fa-I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214291"/>
            <a:ext cx="7772400" cy="785817"/>
          </a:xfrm>
        </p:spPr>
        <p:txBody>
          <a:bodyPr>
            <a:normAutofit fontScale="90000"/>
          </a:bodyPr>
          <a:lstStyle/>
          <a:p>
            <a:r>
              <a:rPr lang="fa-IR" dirty="0" smtClean="0"/>
              <a:t>توسعه و رهایی انسان</a:t>
            </a:r>
            <a:endParaRPr lang="fa-IR" dirty="0"/>
          </a:p>
        </p:txBody>
      </p:sp>
      <p:sp>
        <p:nvSpPr>
          <p:cNvPr id="3" name="Subtitle 2"/>
          <p:cNvSpPr>
            <a:spLocks noGrp="1"/>
          </p:cNvSpPr>
          <p:nvPr>
            <p:ph type="subTitle" idx="1"/>
          </p:nvPr>
        </p:nvSpPr>
        <p:spPr>
          <a:xfrm>
            <a:off x="428596" y="2428868"/>
            <a:ext cx="8243886" cy="1571636"/>
          </a:xfrm>
        </p:spPr>
        <p:txBody>
          <a:bodyPr>
            <a:normAutofit/>
          </a:bodyPr>
          <a:lstStyle/>
          <a:p>
            <a:pPr algn="just"/>
            <a:r>
              <a:rPr lang="fa-IR" dirty="0" smtClean="0"/>
              <a:t>نگاه بورديو نگاه تقليل‌گرايانه نيست بلكه او مي‌خواهد در يك فرايند ارگانيك به رهايي فرد كمك كند. اين همان چيزي است كه در توسعه مطلوب مدنظر اين نوشتار است.</a:t>
            </a:r>
            <a:endParaRPr lang="fa-I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9"/>
            <a:ext cx="7772400" cy="785818"/>
          </a:xfrm>
        </p:spPr>
        <p:txBody>
          <a:bodyPr>
            <a:normAutofit fontScale="90000"/>
          </a:bodyPr>
          <a:lstStyle/>
          <a:p>
            <a:r>
              <a:rPr lang="fa-IR" dirty="0" smtClean="0"/>
              <a:t>نقش منفی کنشگر</a:t>
            </a:r>
            <a:endParaRPr lang="fa-IR" dirty="0"/>
          </a:p>
        </p:txBody>
      </p:sp>
      <p:sp>
        <p:nvSpPr>
          <p:cNvPr id="3" name="Subtitle 2"/>
          <p:cNvSpPr>
            <a:spLocks noGrp="1"/>
          </p:cNvSpPr>
          <p:nvPr>
            <p:ph type="subTitle" idx="1"/>
          </p:nvPr>
        </p:nvSpPr>
        <p:spPr>
          <a:xfrm>
            <a:off x="357158" y="1928802"/>
            <a:ext cx="8458200" cy="2357454"/>
          </a:xfrm>
        </p:spPr>
        <p:txBody>
          <a:bodyPr>
            <a:normAutofit fontScale="92500" lnSpcReduction="20000"/>
          </a:bodyPr>
          <a:lstStyle/>
          <a:p>
            <a:pPr algn="just"/>
            <a:r>
              <a:rPr lang="fa-IR" dirty="0" smtClean="0"/>
              <a:t>حال با اين اوصاف مي‌توان در نظر گرفت كه كنترل منابع در ميدان اقتصادي مي‌تواند نقش اثرگذاري بر سرنوشت افراد و كشورها داشته باشد. اين همان نگراني است كه آلفرد نورت وايتهد (</a:t>
            </a:r>
            <a:r>
              <a:rPr lang="en-US" dirty="0" smtClean="0"/>
              <a:t>Whitehead</a:t>
            </a:r>
            <a:r>
              <a:rPr lang="fa-IR" dirty="0" smtClean="0"/>
              <a:t>) داشته است:« من هرگز از اين عقيده دست برنداشته‌ام كه نژاد بشر مي‌تواند تا نقطه‌اي مشخص صعود كند و سپس سقوط كند و هرگز خودش را بازنيابد. شكل‌هاي زيادي از زندگي اين گونه بوده‌اند. تكامل مي‌تواند همان گونه كه صعود مي‌كند، سقوط كند». (فاستر، 1382: 52)</a:t>
            </a:r>
            <a:endParaRPr lang="fa-I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928934"/>
            <a:ext cx="8229600" cy="1733358"/>
          </a:xfrm>
        </p:spPr>
        <p:txBody>
          <a:bodyPr/>
          <a:lstStyle/>
          <a:p>
            <a:pPr algn="just"/>
            <a:r>
              <a:rPr lang="fa-IR" dirty="0" smtClean="0"/>
              <a:t>اما نقطه اميدواري را خود بورديو به ما مي‌دهد و آن زماني است كه معتقد است كنش‌گر با دستیابی به اگاهی نقش مثبت پیدا می کند  و دیگر منفعل نبوده و مي‌تواند بر روند كلي جهان اطرافش اثرگذار باشد </a:t>
            </a:r>
            <a:endParaRPr lang="fa-IR" dirty="0"/>
          </a:p>
        </p:txBody>
      </p:sp>
      <p:sp>
        <p:nvSpPr>
          <p:cNvPr id="3" name="Title 2"/>
          <p:cNvSpPr>
            <a:spLocks noGrp="1"/>
          </p:cNvSpPr>
          <p:nvPr>
            <p:ph type="title"/>
          </p:nvPr>
        </p:nvSpPr>
        <p:spPr/>
        <p:txBody>
          <a:bodyPr/>
          <a:lstStyle/>
          <a:p>
            <a:pPr algn="r"/>
            <a:r>
              <a:rPr lang="fa-IR" dirty="0" smtClean="0"/>
              <a:t>کنشگر اگاه</a:t>
            </a:r>
            <a:endParaRPr lang="fa-I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233688"/>
          </a:xfrm>
        </p:spPr>
        <p:txBody>
          <a:bodyPr/>
          <a:lstStyle/>
          <a:p>
            <a:pPr algn="just"/>
            <a:r>
              <a:rPr lang="fa-IR" dirty="0" smtClean="0"/>
              <a:t> ميدان فرهنگي جهاني مستقل از اقتصاد و سياست است. جهاني كه هژموني‌ها را مي‌پيمايد و افقي جديد را پيش‌رو بشريت روشن مي‌سازد. اين شايد همان مفهوم ابر انسان(</a:t>
            </a:r>
            <a:r>
              <a:rPr lang="en-US" dirty="0" err="1" smtClean="0"/>
              <a:t>Übermensch</a:t>
            </a:r>
            <a:r>
              <a:rPr lang="ar-SA" dirty="0" smtClean="0"/>
              <a:t>)</a:t>
            </a:r>
            <a:r>
              <a:rPr lang="fa-IR" dirty="0" smtClean="0"/>
              <a:t> نيچه باشد. ابر انسان نيچه انساني است كه از ترس و خرافه رهايي يافته و به آزادي راستين دست يافته است. لذا اگر از توسعه و توسعه‌يافتگي صحبت مي‌كنيم رسيدن به انساني رها و آزاد (انساني كه خود براي خود تصميم مي‌گيرد) مطلوب است. لذا در تكميل انديشه‌ي بورديو يعني انساني كه تحت تعين ميدان‌ها نيست و مي‌تواند بر اساس خلاقيت خود تصميم بگيرد يك تجربه‌ي ذهني در فرد اتفاق مي‌افتد كه باعث تكامل انسان مي‌شود</a:t>
            </a:r>
            <a:endParaRPr lang="fa-IR" dirty="0"/>
          </a:p>
        </p:txBody>
      </p:sp>
      <p:sp>
        <p:nvSpPr>
          <p:cNvPr id="3" name="Title 2"/>
          <p:cNvSpPr>
            <a:spLocks noGrp="1"/>
          </p:cNvSpPr>
          <p:nvPr>
            <p:ph type="title"/>
          </p:nvPr>
        </p:nvSpPr>
        <p:spPr/>
        <p:txBody>
          <a:bodyPr/>
          <a:lstStyle/>
          <a:p>
            <a:pPr algn="r"/>
            <a:r>
              <a:rPr lang="fa-IR" dirty="0" smtClean="0"/>
              <a:t>ابر انسان</a:t>
            </a:r>
            <a:endParaRPr lang="fa-I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90877"/>
          </a:xfrm>
        </p:spPr>
        <p:txBody>
          <a:bodyPr>
            <a:normAutofit fontScale="85000" lnSpcReduction="20000"/>
          </a:bodyPr>
          <a:lstStyle/>
          <a:p>
            <a:pPr algn="just"/>
            <a:r>
              <a:rPr lang="fa-IR" dirty="0" smtClean="0"/>
              <a:t>به نظر مي‌رسد كه در بحث توسعه:</a:t>
            </a:r>
            <a:endParaRPr lang="en-US" dirty="0" smtClean="0"/>
          </a:p>
          <a:p>
            <a:pPr algn="just"/>
            <a:r>
              <a:rPr lang="fa-IR" dirty="0" smtClean="0"/>
              <a:t> 1- نمي‌توان نقش كنش‌گران اجتماعي را كمرنگ دانست (حتي تصميم‌گيري سيگار كشيدن يك كارگر پمپ بنزين و در پی آن ایجاد آتش‌سوزی مي‌تواند پيامدهايي در تغيير يك دولت را در پي داشته باشد). </a:t>
            </a:r>
            <a:endParaRPr lang="en-US" dirty="0" smtClean="0"/>
          </a:p>
          <a:p>
            <a:pPr algn="just"/>
            <a:r>
              <a:rPr lang="fa-IR" dirty="0" smtClean="0"/>
              <a:t>2- توسعه تحت تأثير ميدان‌ها قرار دارد و اگر نتوان اولويتي براي آن در نظر گرفت مي‌توان انتظار داشت كه به جاي يك جامعه اخلاقي يك جامعه شرور مطابق آنچه آرنت به آن اشاره داشت، بازتوليد شود. </a:t>
            </a:r>
            <a:endParaRPr lang="en-US" dirty="0" smtClean="0"/>
          </a:p>
          <a:p>
            <a:pPr algn="just"/>
            <a:r>
              <a:rPr lang="fa-IR" dirty="0" smtClean="0"/>
              <a:t>3- توسعه از منظر بورديويي فرايندي است كه هم در سطح نهادها و دولت و هم در سطح كنش‌ها اثرگذاري داشته و نقش مؤثر همه آنها را در اين فرايند مي‌بيند. </a:t>
            </a:r>
            <a:endParaRPr lang="en-US" dirty="0" smtClean="0"/>
          </a:p>
          <a:p>
            <a:pPr algn="just"/>
            <a:r>
              <a:rPr lang="fa-IR" dirty="0" smtClean="0"/>
              <a:t>4- ميزان و نحوه‌ي اثرگذار منابع به ميزان انباشت و اولويت ميدان‌ها مرتبط است و آنچه كه مطلوب بورديو است توجه به ميدان فرهنگي است. شايد بتوان اين گونه برداشت كرد كه اگر ميدان اقتصادي بر ميدان فرهنگي غلبه يابد امكان اتلاف منابع و تأخير در فرايند توسعه وجود دارد و بالعكس اگر ميدان فرهنگي به موقع و مناسب بازتوليد شود مي‌تواند اثرات مثبتي بر روي منابع و سرمايه‌هاي موجود در اين ميدان داشته و باعث فعال شدن نقش كنش‌گران اجتماعي نيز شود</a:t>
            </a:r>
            <a:endParaRPr lang="fa-IR" dirty="0"/>
          </a:p>
        </p:txBody>
      </p:sp>
      <p:sp>
        <p:nvSpPr>
          <p:cNvPr id="3" name="Title 2"/>
          <p:cNvSpPr>
            <a:spLocks noGrp="1"/>
          </p:cNvSpPr>
          <p:nvPr>
            <p:ph type="title"/>
          </p:nvPr>
        </p:nvSpPr>
        <p:spPr>
          <a:xfrm>
            <a:off x="457200" y="274638"/>
            <a:ext cx="8229600" cy="796908"/>
          </a:xfrm>
        </p:spPr>
        <p:txBody>
          <a:bodyPr>
            <a:normAutofit fontScale="90000"/>
          </a:bodyPr>
          <a:lstStyle/>
          <a:p>
            <a:pPr algn="r"/>
            <a:r>
              <a:rPr lang="fa-IR" dirty="0" smtClean="0"/>
              <a:t>توسعه تحت تاثیر میدان ها و منش ها قرار دارد</a:t>
            </a:r>
            <a:endParaRPr lang="fa-I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662184"/>
          </a:xfrm>
        </p:spPr>
        <p:txBody>
          <a:bodyPr/>
          <a:lstStyle/>
          <a:p>
            <a:pPr algn="just"/>
            <a:r>
              <a:rPr lang="fa-IR" dirty="0" smtClean="0"/>
              <a:t>بورديو تأكيد دارد كه سرمايه فرهنگي از شاخص‌هايي است كه مي‌توان تمايز ميان اقشار و طبقات اجتماعي را درك كرد. در حقيقت نگاه او هر چند به نظر يك نگاه اقتصادي است اما اقتصاد را به حوزه‌ي فرهنگ گسترش مي‌دهد. در حقيقت از اين منظر منابع صرفاً در حوزه‌ي اقتصاد قابل اشاره نيست بلكه مي‌توان اشكالي از آن را در حوزه‌هاي فرهنگ جستجو كرد. سرمايه فرهنگي اشكالي از دانش، مهارت، آموزش و مزيت‌هايي است كه يك فرد مي‌تواند در زندگي آن را كسب نموده و به موقعيت‌هاي بالا ارتقاء يابد</a:t>
            </a:r>
            <a:endParaRPr lang="fa-IR" dirty="0"/>
          </a:p>
        </p:txBody>
      </p:sp>
      <p:sp>
        <p:nvSpPr>
          <p:cNvPr id="3" name="Title 2"/>
          <p:cNvSpPr>
            <a:spLocks noGrp="1"/>
          </p:cNvSpPr>
          <p:nvPr>
            <p:ph type="title"/>
          </p:nvPr>
        </p:nvSpPr>
        <p:spPr>
          <a:xfrm>
            <a:off x="457200" y="274638"/>
            <a:ext cx="8229600" cy="654032"/>
          </a:xfrm>
        </p:spPr>
        <p:txBody>
          <a:bodyPr>
            <a:normAutofit fontScale="90000"/>
          </a:bodyPr>
          <a:lstStyle/>
          <a:p>
            <a:pPr algn="r"/>
            <a:r>
              <a:rPr lang="fa-IR" dirty="0" smtClean="0"/>
              <a:t>سرمایه فرهنگی</a:t>
            </a:r>
            <a:endParaRPr lang="fa-I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428868"/>
            <a:ext cx="8229600" cy="2947804"/>
          </a:xfrm>
        </p:spPr>
        <p:txBody>
          <a:bodyPr/>
          <a:lstStyle/>
          <a:p>
            <a:r>
              <a:rPr lang="fa-IR" dirty="0" smtClean="0"/>
              <a:t>. بورديو سرمايه فرهنگي  را در سه شكل تبيين مي‌كند: </a:t>
            </a:r>
          </a:p>
          <a:p>
            <a:pPr>
              <a:buNone/>
            </a:pPr>
            <a:endParaRPr lang="en-US" dirty="0" smtClean="0"/>
          </a:p>
          <a:p>
            <a:r>
              <a:rPr lang="fa-IR" dirty="0" smtClean="0"/>
              <a:t>1-حالت تجسدي (</a:t>
            </a:r>
            <a:r>
              <a:rPr lang="en-US" dirty="0" smtClean="0"/>
              <a:t>Embodied state</a:t>
            </a:r>
            <a:r>
              <a:rPr lang="fa-IR" dirty="0" smtClean="0"/>
              <a:t>) </a:t>
            </a:r>
            <a:endParaRPr lang="en-US" dirty="0" smtClean="0"/>
          </a:p>
          <a:p>
            <a:r>
              <a:rPr lang="fa-IR" dirty="0" smtClean="0"/>
              <a:t>2- حالت عينت  يافته(</a:t>
            </a:r>
            <a:r>
              <a:rPr lang="en-US" dirty="0" err="1" smtClean="0"/>
              <a:t>Objectifed</a:t>
            </a:r>
            <a:r>
              <a:rPr lang="en-US" dirty="0" smtClean="0"/>
              <a:t> state</a:t>
            </a:r>
            <a:r>
              <a:rPr lang="fa-IR" dirty="0" smtClean="0"/>
              <a:t>)</a:t>
            </a:r>
            <a:endParaRPr lang="en-US" dirty="0" smtClean="0"/>
          </a:p>
          <a:p>
            <a:r>
              <a:rPr lang="fa-IR" dirty="0" smtClean="0"/>
              <a:t>3- حالت نهادي شده </a:t>
            </a:r>
            <a:endParaRPr lang="en-US" dirty="0" smtClean="0"/>
          </a:p>
          <a:p>
            <a:r>
              <a:rPr lang="en-US" dirty="0" err="1" smtClean="0"/>
              <a:t>Instituionalized</a:t>
            </a:r>
            <a:r>
              <a:rPr lang="en-US" dirty="0" smtClean="0"/>
              <a:t> state)</a:t>
            </a:r>
            <a:r>
              <a:rPr lang="fa-IR" dirty="0" smtClean="0"/>
              <a:t>) (</a:t>
            </a:r>
            <a:r>
              <a:rPr lang="en-US" dirty="0" smtClean="0"/>
              <a:t>bourdieu,1986:47</a:t>
            </a:r>
            <a:r>
              <a:rPr lang="fa-IR" dirty="0" smtClean="0"/>
              <a:t>) </a:t>
            </a:r>
            <a:endParaRPr lang="en-US" dirty="0"/>
          </a:p>
        </p:txBody>
      </p:sp>
      <p:sp>
        <p:nvSpPr>
          <p:cNvPr id="3" name="Title 2"/>
          <p:cNvSpPr>
            <a:spLocks noGrp="1"/>
          </p:cNvSpPr>
          <p:nvPr>
            <p:ph type="title"/>
          </p:nvPr>
        </p:nvSpPr>
        <p:spPr>
          <a:xfrm>
            <a:off x="457200" y="274638"/>
            <a:ext cx="8229600" cy="868346"/>
          </a:xfrm>
        </p:spPr>
        <p:txBody>
          <a:bodyPr/>
          <a:lstStyle/>
          <a:p>
            <a:pPr algn="r"/>
            <a:r>
              <a:rPr lang="fa-IR" dirty="0" smtClean="0"/>
              <a:t>انواع سرمایه فرهنگی</a:t>
            </a:r>
            <a:endParaRPr lang="fa-I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38518"/>
            <a:ext cx="8229600" cy="3733622"/>
          </a:xfrm>
        </p:spPr>
        <p:txBody>
          <a:bodyPr/>
          <a:lstStyle/>
          <a:p>
            <a:pPr algn="just"/>
            <a:r>
              <a:rPr lang="fa-IR" dirty="0" smtClean="0"/>
              <a:t>از اين منظر اگر سرمايه فرهنگي را به عنوان يك منبع از منظر بورديو در نظر بگيريم در فرايند توسعه نيز ميزان دسترسي به سرمايه‌هاي فرهنگي نقش مؤثري براي رشد طبقات مسلط خواهد داشت. بورديو در اين خصوص از ماركس فراتر رفته و نقش سرمايه فرهنگي را در وضعيت طبقاتي افراد مؤثر مي‌داند. البته او هرگز اعتقاد ندارد كه سرمايه فرهنگي مي‌تواند بديل سرمايه اقتصادي شود اما صلاحيت‌هايي كه فرد از اين سرمايه كسب مي‌كند باعث اثرگذاري شرايط او به لحاظ اقتصادي مي‌شود. </a:t>
            </a:r>
            <a:endParaRPr lang="fa-IR" dirty="0"/>
          </a:p>
        </p:txBody>
      </p:sp>
      <p:sp>
        <p:nvSpPr>
          <p:cNvPr id="3" name="Title 2"/>
          <p:cNvSpPr>
            <a:spLocks noGrp="1"/>
          </p:cNvSpPr>
          <p:nvPr>
            <p:ph type="title"/>
          </p:nvPr>
        </p:nvSpPr>
        <p:spPr>
          <a:xfrm>
            <a:off x="457200" y="274638"/>
            <a:ext cx="8229600" cy="796908"/>
          </a:xfrm>
        </p:spPr>
        <p:txBody>
          <a:bodyPr/>
          <a:lstStyle/>
          <a:p>
            <a:pPr algn="r"/>
            <a:r>
              <a:rPr lang="fa-IR" dirty="0" smtClean="0"/>
              <a:t>نقش سرمایه فرهنگی</a:t>
            </a:r>
            <a:endParaRPr lang="fa-I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05126"/>
          </a:xfrm>
        </p:spPr>
        <p:txBody>
          <a:bodyPr>
            <a:normAutofit lnSpcReduction="10000"/>
          </a:bodyPr>
          <a:lstStyle/>
          <a:p>
            <a:pPr algn="just"/>
            <a:r>
              <a:rPr lang="fa-IR" dirty="0" smtClean="0"/>
              <a:t>از اين منظر اگر به منابع در دنياي جديد نگاه شود يك سؤال اساسي مطرح است و آن اينكه آيا با ورود سرمايه فرهنگي ميزان دسترسي طبقات غيرمسلط نيز افزايش مي‌يابد؟ بورديو اينجا هر دو روي يك سكه را مي‌بيند از يك سو بر اين باور است كه سلطه در انحصار گروه خاصي نيست. افراد همه جا به حالت عيني يا نمادين و از طريق اين عرصه‌ها با هم درگيرند و عرصه‌ها يا به آنها مشروعيت مي‌دهند يا آنها را طبقه‌بندي مي‌كنند. اين امر نهايتاً به مبارزة طبقاتي منجر مي‌شود كه هر كس مي‌خواهد در طبقه‌اي بالا قرار گيرد. عناوين مهندس، دكتر، و امثال اينها عوامل مبارزه‌ي طبقه‌بندي‌اند. اين صورت‌هاي سلطه حالت طبيعي ندارند و جامعه‌شناس وظيفه دارد از اين ساز و كارها پرده بردارد. (توسلي، 1387:‌102) </a:t>
            </a:r>
            <a:endParaRPr lang="fa-IR" dirty="0"/>
          </a:p>
        </p:txBody>
      </p:sp>
      <p:sp>
        <p:nvSpPr>
          <p:cNvPr id="3" name="Title 2"/>
          <p:cNvSpPr>
            <a:spLocks noGrp="1"/>
          </p:cNvSpPr>
          <p:nvPr>
            <p:ph type="title"/>
          </p:nvPr>
        </p:nvSpPr>
        <p:spPr/>
        <p:txBody>
          <a:bodyPr/>
          <a:lstStyle/>
          <a:p>
            <a:pPr algn="r"/>
            <a:r>
              <a:rPr lang="fa-IR" dirty="0" smtClean="0"/>
              <a:t>مبارزه ادامه دارد</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027867"/>
            <a:ext cx="7772400" cy="1472571"/>
          </a:xfrm>
        </p:spPr>
        <p:txBody>
          <a:bodyPr>
            <a:noAutofit/>
          </a:bodyPr>
          <a:lstStyle/>
          <a:p>
            <a:pPr algn="just">
              <a:lnSpc>
                <a:spcPct val="150000"/>
              </a:lnSpc>
            </a:pPr>
            <a:r>
              <a:rPr lang="fa-IR" sz="4300" dirty="0" smtClean="0">
                <a:effectLst/>
              </a:rPr>
              <a:t>در دوره جدید برخی تلاش کردند به این چاش و تضاد بین عاملیت و ساختار پاسخ دهند</a:t>
            </a:r>
            <a:endParaRPr lang="fa-IR" sz="4300" dirty="0">
              <a:effectLst/>
            </a:endParaRPr>
          </a:p>
        </p:txBody>
      </p:sp>
      <p:sp>
        <p:nvSpPr>
          <p:cNvPr id="3" name="Subtitle 2"/>
          <p:cNvSpPr>
            <a:spLocks noGrp="1"/>
          </p:cNvSpPr>
          <p:nvPr>
            <p:ph type="subTitle" idx="1"/>
          </p:nvPr>
        </p:nvSpPr>
        <p:spPr>
          <a:xfrm rot="10800000">
            <a:off x="685800" y="7000898"/>
            <a:ext cx="7772400" cy="428629"/>
          </a:xfrm>
        </p:spPr>
        <p:txBody>
          <a:bodyPr>
            <a:normAutofit fontScale="92500" lnSpcReduction="20000"/>
          </a:bodyPr>
          <a:lstStyle/>
          <a:p>
            <a:endParaRPr lang="fa-I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fa-IR" dirty="0" smtClean="0"/>
              <a:t>از سويي ديگر نيز او به خوبي مي‌داند كه امنيت براي آينده براي طبقات اجتماعي مختلف وجود ندارد. او در اين خصوص چنين مي‌گويد: روشن شده است كه عدم امنيت شغلي ديگر همه جا هست: در بخش خصوصي و نيز بخش همگاني كه شمار كارهاي موقتي، پاره‌وقت و يا گذري را بسيار بالا برده است؛ در صنعت؛ و همچنين در مؤسسات توليدي و پخش فرآورده‌هاي فرهنگي- آموزشي؛ روزنامه‌نگاري؛ رسانه و غيره. در همه‌ي اين حوزه‌ها كمابيش همان تأثيرات را دارند كه در مسئله‌ي بيكاري به ويژه مي‌توان ديد: ساختارزدايي از بودن، كه همگي از ساختارهاي موقتي آن نيز حتي بي‌بهره‌اند و نتيجه‌ي آن تباهي ارتباط كلي با جهان بيرون، زمان و مكان است. تصادفي بودن و (در نتيجه بي‌ثباتي) بر شخصي كه از آن رنج مي‌برد تأثير ژرفي دارد: هنگامي كه آينده در كل قطعيت نداشته باشد، مانع از داشتن آرزو و انتظاري خردمندانه، و به ويژه، باور و اميد به آينده مي‌شود كه همين شخص را به شورش وا مي‌دارد؛ آن هم شورش جمعي در برابر شرايط كنوني كه حتي غيرقابل تحمل‌تر هم شده است.(بورديو، 1387: 134</a:t>
            </a:r>
            <a:endParaRPr lang="fa-IR" dirty="0"/>
          </a:p>
        </p:txBody>
      </p:sp>
      <p:sp>
        <p:nvSpPr>
          <p:cNvPr id="3" name="Title 2"/>
          <p:cNvSpPr>
            <a:spLocks noGrp="1"/>
          </p:cNvSpPr>
          <p:nvPr>
            <p:ph type="title"/>
          </p:nvPr>
        </p:nvSpPr>
        <p:spPr/>
        <p:txBody>
          <a:bodyPr/>
          <a:lstStyle/>
          <a:p>
            <a:pPr algn="r"/>
            <a:r>
              <a:rPr lang="fa-IR" dirty="0" smtClean="0"/>
              <a:t>تباهی ادامه دارد</a:t>
            </a:r>
            <a:endParaRPr lang="fa-I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fa-IR" dirty="0" smtClean="0"/>
              <a:t>اين رهيافت نشان مي‌دهد كه همچنان ميزان دسترسي يا نحوه‌ي مديريت منابع به نفع همگان نيست و اين آن چيزي است كه بورديو بر آن تأكيد دارد. در حقيقت او به خوبي درك مي‌كند كه بنگاه‌هاي مالي غول پيكر همچنان بر اقتصاد غلبه دارند و شايد از اين منظر بتوان گفت كه فرهنگ نيز در اسارت بنگاه‌هاي اقتصادي قرار دارد. به تعبير ديگر فرهنگ در فضايي بازتوليد مي‌شود كه پرستيژ يا قدرت اقتصادي بيشتر را به طبقات بالاي جامعه مي‌دهد. در حقيقت طبقه‌ي فرادست به دليل سطح دسترسي بالاتر به منابع امكان پويايي، كارآمدي و رشد بيشتري از ساير طبقات اجتماعي دارد. بر اين اساس آنچه كه در اين مبحث حائز اهميت است اين است كه آيا سرمايه‌هاي فرهنگي امكان دسترسي منابع را به طبقه متوسط يا پايين مي‌دهد؟ از منظر پارادايم بورديويي شايد انسان چندان تحت تعين جبرهاي اقتصادي مورد نظر ماركس نباشد اما از سوي ديگر اين جبر وجود دارد و شرايط زندگي انسان‌ها را دشوار مي‌كند. از اين لحاظ آنچه كه بر رابطه ميان منابع و توسعه اثرگذار است اين است كه منابع بايد بتواند به گونه‌اي در جامعه در اختيار افراد قرار گيرد كه امكان حفظ منافع عام را فراهم كند. منافع عام از نكات مهم دسترسي به توسعه همه‌جانبه است و آن چيزي كه امروز به عنوان مانع جدي توسعه محسوب مي‌شود پياده‌سازي برنامه‌هايي در راستاي توسعه است كه باعث تشديد نابرابري‌ها مي‌شود. در حالي كه دولت‌ها موظفند نگهبان منافع همگاني باشند و اين همان اصلي است كه مدنظر بورديو نيز بوده است. </a:t>
            </a:r>
            <a:endParaRPr lang="en-US" dirty="0" smtClean="0"/>
          </a:p>
          <a:p>
            <a:endParaRPr lang="fa-IR" dirty="0"/>
          </a:p>
        </p:txBody>
      </p:sp>
      <p:sp>
        <p:nvSpPr>
          <p:cNvPr id="3" name="Title 2"/>
          <p:cNvSpPr>
            <a:spLocks noGrp="1"/>
          </p:cNvSpPr>
          <p:nvPr>
            <p:ph type="title"/>
          </p:nvPr>
        </p:nvSpPr>
        <p:spPr/>
        <p:txBody>
          <a:bodyPr/>
          <a:lstStyle/>
          <a:p>
            <a:pPr algn="r"/>
            <a:r>
              <a:rPr lang="fa-IR" dirty="0" smtClean="0"/>
              <a:t>منافع عام</a:t>
            </a:r>
            <a:endParaRPr lang="fa-I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fa-IR" dirty="0" smtClean="0"/>
              <a:t>بورديو در كتاب وارثان به بررسي نظام آموزش‌و‌پرورش فرانسه مي‌پردازد و به خوبي ثابت مي‌كند كه بر اساس استدلالات و كار تحقيقي آماري ثابت مي‌كند كه نظام آموزشي فرانسه گزينشي عمل كرده و آموزش‌هاي مناسب را فقط براي طبقه خاصي از جامعه به همراه دارد. از سويي ديگر در اين سيستم خشونت پنهاني وجود دارد كه در عميق‌ترين لايه‌هاي اجتماعي اثرگذار است. بورديو تأكيد مي‌كند كه ارزش‌هاي طبقه بورژوا نه تنها در مدرسه بلكه در خانواده نيز به صورت نابرابر بازتوليد مي‌شود به طوري كه طبقات پايين مجبورند با معيار نظام آموزشي صحبت كنند و اين باعث فراموشي زبان اصلي خود آن‌ها خواهد شد. (</a:t>
            </a:r>
            <a:r>
              <a:rPr lang="en-US" dirty="0" smtClean="0"/>
              <a:t>bourdiue,1983: 90-91</a:t>
            </a:r>
            <a:r>
              <a:rPr lang="fa-IR" dirty="0" smtClean="0"/>
              <a:t>) </a:t>
            </a:r>
            <a:endParaRPr lang="fa-IR" dirty="0"/>
          </a:p>
        </p:txBody>
      </p:sp>
      <p:sp>
        <p:nvSpPr>
          <p:cNvPr id="3" name="Title 2"/>
          <p:cNvSpPr>
            <a:spLocks noGrp="1"/>
          </p:cNvSpPr>
          <p:nvPr>
            <p:ph type="title"/>
          </p:nvPr>
        </p:nvSpPr>
        <p:spPr/>
        <p:txBody>
          <a:bodyPr>
            <a:normAutofit fontScale="90000"/>
          </a:bodyPr>
          <a:lstStyle/>
          <a:p>
            <a:pPr algn="r"/>
            <a:r>
              <a:rPr lang="fa-IR" dirty="0" smtClean="0"/>
              <a:t>چگونه به توسعه نمي‌رسيم؟</a:t>
            </a:r>
            <a:r>
              <a:rPr lang="en-US" dirty="0" smtClean="0"/>
              <a:t/>
            </a:r>
            <a:br>
              <a:rPr lang="en-US" dirty="0" smtClean="0"/>
            </a:br>
            <a:endParaRPr lang="fa-I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857496"/>
            <a:ext cx="8229600" cy="2090548"/>
          </a:xfrm>
        </p:spPr>
        <p:txBody>
          <a:bodyPr/>
          <a:lstStyle/>
          <a:p>
            <a:pPr algn="just"/>
            <a:r>
              <a:rPr lang="fa-IR" dirty="0" smtClean="0"/>
              <a:t>اما اگر بخواهيم اين موضوع را در رابطه با ايران مورد بررسي قرار دهيم بايد بگوييم كه در ايران غلبه ميدان‌ها بر عامليت باعث ايجاد تمركز قدرت و كنترل منابع در راستاي تقويت خود دولت و طبقات اجتماعي نزديك به حاكميت شده است</a:t>
            </a:r>
            <a:endParaRPr lang="fa-IR" dirty="0"/>
          </a:p>
        </p:txBody>
      </p:sp>
      <p:sp>
        <p:nvSpPr>
          <p:cNvPr id="3" name="Title 2"/>
          <p:cNvSpPr>
            <a:spLocks noGrp="1"/>
          </p:cNvSpPr>
          <p:nvPr>
            <p:ph type="title"/>
          </p:nvPr>
        </p:nvSpPr>
        <p:spPr/>
        <p:txBody>
          <a:bodyPr/>
          <a:lstStyle/>
          <a:p>
            <a:pPr algn="r"/>
            <a:r>
              <a:rPr lang="fa-IR" dirty="0" smtClean="0"/>
              <a:t>دولت تمرگرا </a:t>
            </a:r>
            <a:endParaRPr lang="fa-I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2428868"/>
            <a:ext cx="8229600" cy="2804928"/>
          </a:xfrm>
        </p:spPr>
        <p:txBody>
          <a:bodyPr/>
          <a:lstStyle/>
          <a:p>
            <a:pPr algn="just"/>
            <a:r>
              <a:rPr lang="fa-IR" dirty="0" smtClean="0"/>
              <a:t>در ايران در ابتداي قرن بيستم حركت در مسير اصلاحات و تغيير بافت جامعه به غلبه‌ي ميدان اقتصادي دولت بر عامليت‌ها پايان نداده و همچنان باعث بازتوليد شرايط موجود شده است به طوري كه اقدامات اصلاح‌گرايانه انقلاب مشروطيت، ملي شدن صنعت نفت، انقلاب اسلامي و اصلاحات عصر خاتمي باعث حذف و يا مديريت ميدان اقتصادي در راستاي منافع عام نشده است</a:t>
            </a:r>
            <a:endParaRPr lang="fa-IR" dirty="0"/>
          </a:p>
        </p:txBody>
      </p:sp>
      <p:sp>
        <p:nvSpPr>
          <p:cNvPr id="3" name="Title 2"/>
          <p:cNvSpPr>
            <a:spLocks noGrp="1"/>
          </p:cNvSpPr>
          <p:nvPr>
            <p:ph type="title"/>
          </p:nvPr>
        </p:nvSpPr>
        <p:spPr/>
        <p:txBody>
          <a:bodyPr/>
          <a:lstStyle/>
          <a:p>
            <a:pPr algn="r"/>
            <a:r>
              <a:rPr lang="fa-IR" dirty="0" smtClean="0"/>
              <a:t>ایران در بن بست</a:t>
            </a:r>
            <a:endParaRPr lang="fa-I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233688"/>
          </a:xfrm>
        </p:spPr>
        <p:txBody>
          <a:bodyPr/>
          <a:lstStyle/>
          <a:p>
            <a:pPr algn="just"/>
            <a:r>
              <a:rPr lang="fa-IR" dirty="0" smtClean="0"/>
              <a:t>تمركز بيش از حد سرمايه‌هاي اقتصادي و تخصيص درآمدهاي نفتي به دولت اقتدارگرا عامل اساسي عدم حركت به سوي توسعه عنوان مي‌شود. گفته مي‌شود در سال 1300 درآمد نفتي ايران 3 ميليون دلار بوده است كه اين درآمد باعث شده دولت به فكر برنامه‌ريزي براي توسعه بيفتد. اما برنامه‌ريزي‌هاي توسعه در ايران در هيچ دوره‌اي چه قبل و چه بعد از انقلاب به گسترش مشاركت مردم و يا آزادي اراده‌ي عامليت‌ها منجر نشده است. در ايران انباشت ثروت در ميدان اقتصادي باعث انباشت قدرت در حوزه‌ي سياست شده است و اين خود عامل اساسي عدم مشاركت مردم و گروه‌هاي اجتماعي در سرنوشت خود شده است</a:t>
            </a:r>
            <a:endParaRPr lang="fa-IR" dirty="0"/>
          </a:p>
        </p:txBody>
      </p:sp>
      <p:sp>
        <p:nvSpPr>
          <p:cNvPr id="3" name="Title 2"/>
          <p:cNvSpPr>
            <a:spLocks noGrp="1"/>
          </p:cNvSpPr>
          <p:nvPr>
            <p:ph type="title"/>
          </p:nvPr>
        </p:nvSpPr>
        <p:spPr/>
        <p:txBody>
          <a:bodyPr/>
          <a:lstStyle/>
          <a:p>
            <a:pPr algn="r"/>
            <a:r>
              <a:rPr lang="fa-IR" dirty="0" smtClean="0"/>
              <a:t>عاملیت منفعل</a:t>
            </a:r>
            <a:endParaRPr lang="fa-I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76564"/>
          </a:xfrm>
        </p:spPr>
        <p:txBody>
          <a:bodyPr/>
          <a:lstStyle/>
          <a:p>
            <a:pPr algn="just"/>
            <a:r>
              <a:rPr lang="en-US" dirty="0" smtClean="0"/>
              <a:t> </a:t>
            </a:r>
            <a:r>
              <a:rPr lang="fa-IR" dirty="0" smtClean="0"/>
              <a:t>تمركز قدرت در ميدان سياسي باعث ايجاد گفتمان پاتريمونياليستي شده است كه اين گفتمان ايراني، به طور كلي بر پدرسالاري سياسي، آمريت و اطاعت و تابعيت محض، پيوند سياست با اسطوره و مذهب، رابطه ميان حاكم و خداوند، قداست قدرت و نقدناپذيري آن، حذف رقابت و مشاركت و غيره متكي بوده است. سير گفتمان سياسي به فرد، هويت خاصي مي‌بخشد و فرهنگ خاصي را رواج مي‌دهد. گفتمان پاتريمونياليسم سنتي در ايران، هويت سياسي خاصي به ايرانيان مي‌بخشيد كه مهمترين ويژگي‌هاي آن عبارتند از: فرصت‌طلبي سياسي، انفعال، اعتراض پنهان، ترس و تسليم، سكوت، فردگرايي منفي و غيره. (بشريه، 1376: 22) </a:t>
            </a:r>
            <a:endParaRPr lang="fa-IR" dirty="0"/>
          </a:p>
        </p:txBody>
      </p:sp>
      <p:sp>
        <p:nvSpPr>
          <p:cNvPr id="3" name="Title 2"/>
          <p:cNvSpPr>
            <a:spLocks noGrp="1"/>
          </p:cNvSpPr>
          <p:nvPr>
            <p:ph type="title"/>
          </p:nvPr>
        </p:nvSpPr>
        <p:spPr/>
        <p:txBody>
          <a:bodyPr/>
          <a:lstStyle/>
          <a:p>
            <a:pPr algn="r"/>
            <a:r>
              <a:rPr lang="fa-IR" dirty="0" smtClean="0"/>
              <a:t>گسترش فرهنگ توسعه نیافتگی</a:t>
            </a:r>
            <a:endParaRPr lang="fa-I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767212"/>
            <a:ext cx="8229600" cy="2876366"/>
          </a:xfrm>
        </p:spPr>
        <p:txBody>
          <a:bodyPr/>
          <a:lstStyle/>
          <a:p>
            <a:pPr algn="just"/>
            <a:r>
              <a:rPr lang="fa-IR" dirty="0" smtClean="0"/>
              <a:t>لذا با اين اوصاف مي‌توان گفت كه آنچه باعث انفعال كنش گران اجتماعي شده است تقويت گفتماني است كه به همه ي اقشار جامعه اجازه اثرگذاري بر ساختارهاي اجتماعي و فرهنگي را نداده است. لذا از اين منظر گفتمان هاي ايدلوژيك هميشه مانع توسعه هستند و منابع را در عرصه‌هاي مختلف اقتصادي، اجتماعي، سياسي و فرهنگي و نمادي در راستاي منافع عام به كار نمي‌برند. </a:t>
            </a:r>
            <a:endParaRPr lang="en-US" dirty="0" smtClean="0"/>
          </a:p>
          <a:p>
            <a:endParaRPr lang="fa-IR" dirty="0"/>
          </a:p>
        </p:txBody>
      </p:sp>
      <p:sp>
        <p:nvSpPr>
          <p:cNvPr id="3" name="Title 2"/>
          <p:cNvSpPr>
            <a:spLocks noGrp="1"/>
          </p:cNvSpPr>
          <p:nvPr>
            <p:ph type="title"/>
          </p:nvPr>
        </p:nvSpPr>
        <p:spPr/>
        <p:txBody>
          <a:bodyPr/>
          <a:lstStyle/>
          <a:p>
            <a:pPr algn="r"/>
            <a:r>
              <a:rPr lang="fa-IR" dirty="0" smtClean="0"/>
              <a:t>گفتمان های ایدئولوژیک</a:t>
            </a:r>
            <a:endParaRPr lang="fa-I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fa-IR" dirty="0" smtClean="0"/>
              <a:t>يكي از نكات مهم در رسيدن به توسعه مشروعيت‌سازي يا مشروعيت‌پذيري بازيگراني است كه به تقويت جامعه مدني كمك مي‌كنند و يا به تعبير بورديو اولويت بخشي به سرمايه هاي فرهنگي و اجتماعي مي تواند در يك جامعه اثرگذار باشد يا به تعبير ديگر اگر امكان انباشت سرمايه هاي فرهنگي و اجتماعي وجود داشته باشد افراد مي‌توانند در سلسله مراتب اجتماعي رشد كنند به عنوان مثال يك مجسمه‌ساز حرفه‌اي و يا يك محقق و پژوهشگر برجسته مي توانند با آثار خود زندگي خود را دچار تغيير كنند. اما اتفاقي كه در ايران افتاده است اين است كه عدم مشروطيت‌بخشي به سرمايه‌ها در ميدان‌هاي فرهنگي و اجتماعي و غلبه‌ي يك سويه اقتصاد ابزاري بر تصميم‌گيري كنش‌گران اجتماعي مشروعيت را براي شكل‌گيري چنين فضايي مهيا نكرده است</a:t>
            </a:r>
            <a:endParaRPr lang="fa-IR" dirty="0"/>
          </a:p>
        </p:txBody>
      </p:sp>
      <p:sp>
        <p:nvSpPr>
          <p:cNvPr id="3" name="Title 2"/>
          <p:cNvSpPr>
            <a:spLocks noGrp="1"/>
          </p:cNvSpPr>
          <p:nvPr>
            <p:ph type="title"/>
          </p:nvPr>
        </p:nvSpPr>
        <p:spPr>
          <a:xfrm>
            <a:off x="457200" y="274638"/>
            <a:ext cx="8229600" cy="939784"/>
          </a:xfrm>
        </p:spPr>
        <p:txBody>
          <a:bodyPr/>
          <a:lstStyle/>
          <a:p>
            <a:pPr algn="r"/>
            <a:r>
              <a:rPr lang="fa-IR" dirty="0" smtClean="0"/>
              <a:t>مشروعیت بخشی به بازیگران </a:t>
            </a:r>
            <a:endParaRPr lang="fa-I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76564"/>
          </a:xfrm>
        </p:spPr>
        <p:txBody>
          <a:bodyPr>
            <a:normAutofit lnSpcReduction="10000"/>
          </a:bodyPr>
          <a:lstStyle/>
          <a:p>
            <a:pPr algn="just"/>
            <a:r>
              <a:rPr lang="fa-IR" dirty="0" smtClean="0"/>
              <a:t>تهديدهايي كه شايد مفهوم توسعه يافتگي را در هزاره سوم تغيير دهد. امروز برخي از پساتوسعه‌گرايان بر اين باورند كه هيچ كشوري نتوانسته در مسير توسعه به موفقيت برسد و عملاً حتي كشورهاي پيشرفته نيز در رسيدن به يك توسعه همه جانبه ناموفق بوده‌اند. مثلاً عده‌اي از جمله خود بورديو بر اين باورند كه تلويزيون عامل تسلط بر فرديت شده است. سؤال اين است كه چه كساني بر صفحه تلويزيون ظاهر مي‌شوند و چه پيامي را به مخاطبان منتقل مي‌كنند؟ شايد به قول ژيل دلوز (</a:t>
            </a:r>
            <a:r>
              <a:rPr lang="en-US" dirty="0" err="1" smtClean="0"/>
              <a:t>Jilles</a:t>
            </a:r>
            <a:r>
              <a:rPr lang="en-US" dirty="0" smtClean="0"/>
              <a:t> </a:t>
            </a:r>
            <a:r>
              <a:rPr lang="en-US" dirty="0" err="1" smtClean="0"/>
              <a:t>deluze</a:t>
            </a:r>
            <a:r>
              <a:rPr lang="fa-IR" dirty="0" smtClean="0"/>
              <a:t>) تلويزيون بهانه خوبي براي حضور كساني است كه كتاب‌هاي كم حجمي مي‌نويسند و بايد به بهانه انتشار كتابشان در آن جا حضور يابند. بدين ترتيب صفحه تلويزيون امروز بدل به نوعي آيينه خودشيفتگي شده است.(بورديو، 1387:‌20)</a:t>
            </a:r>
            <a:endParaRPr lang="fa-IR" dirty="0"/>
          </a:p>
        </p:txBody>
      </p:sp>
      <p:sp>
        <p:nvSpPr>
          <p:cNvPr id="3" name="Title 2"/>
          <p:cNvSpPr>
            <a:spLocks noGrp="1"/>
          </p:cNvSpPr>
          <p:nvPr>
            <p:ph type="title"/>
          </p:nvPr>
        </p:nvSpPr>
        <p:spPr>
          <a:xfrm>
            <a:off x="457200" y="274638"/>
            <a:ext cx="8229600" cy="796908"/>
          </a:xfrm>
        </p:spPr>
        <p:txBody>
          <a:bodyPr/>
          <a:lstStyle/>
          <a:p>
            <a:pPr algn="r"/>
            <a:r>
              <a:rPr lang="fa-IR" dirty="0" smtClean="0"/>
              <a:t>تغییر مفهوم توسعه یافتگی</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2285992"/>
            <a:ext cx="7772400" cy="1082057"/>
          </a:xfrm>
        </p:spPr>
        <p:txBody>
          <a:bodyPr>
            <a:normAutofit fontScale="90000"/>
          </a:bodyPr>
          <a:lstStyle/>
          <a:p>
            <a:r>
              <a:rPr lang="fa-IR" sz="4400" dirty="0" smtClean="0">
                <a:effectLst/>
              </a:rPr>
              <a:t>1-آيا رابطه پوياي ميان ساختار – عامليت بر روابط ميان منابع و توسعه اثرگذار است؟</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685800" y="6643708"/>
            <a:ext cx="7772400" cy="214291"/>
          </a:xfrm>
        </p:spPr>
        <p:txBody>
          <a:bodyPr>
            <a:normAutofit fontScale="32500" lnSpcReduction="20000"/>
          </a:bodyPr>
          <a:lstStyle/>
          <a:p>
            <a:endParaRPr lang="fa-I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2500306"/>
            <a:ext cx="8229600" cy="3019242"/>
          </a:xfrm>
        </p:spPr>
        <p:txBody>
          <a:bodyPr/>
          <a:lstStyle/>
          <a:p>
            <a:pPr algn="just"/>
            <a:r>
              <a:rPr lang="fa-IR" dirty="0" smtClean="0"/>
              <a:t>لذا با اين اوصاف مي‌توان گفت كه آنچه باعث انفعال كنش گران اجتماعي شده است تقويت گفتماني است كه به همه ي اقشار جامعه اجازه اثرگذاري بر ساختارهاي اجتماعي و فرهنگي را نداده است. لذا از اين منظر گفتمان هاي ايدلوژيك هميشه مانع توسعه هستند و منابع را در عرصه‌هاي مختلف اقتصادي، اجتماعي، سياسي و فرهنگي و نمادي در راستاي منافع عام به كار نمي‌برند. </a:t>
            </a:r>
            <a:endParaRPr lang="en-US" dirty="0" smtClean="0"/>
          </a:p>
          <a:p>
            <a:pPr algn="just"/>
            <a:endParaRPr lang="fa-IR" dirty="0"/>
          </a:p>
        </p:txBody>
      </p:sp>
      <p:sp>
        <p:nvSpPr>
          <p:cNvPr id="3" name="Title 2"/>
          <p:cNvSpPr>
            <a:spLocks noGrp="1"/>
          </p:cNvSpPr>
          <p:nvPr>
            <p:ph type="title"/>
          </p:nvPr>
        </p:nvSpPr>
        <p:spPr>
          <a:xfrm>
            <a:off x="457200" y="274638"/>
            <a:ext cx="8229600" cy="1011222"/>
          </a:xfrm>
        </p:spPr>
        <p:txBody>
          <a:bodyPr/>
          <a:lstStyle/>
          <a:p>
            <a:pPr algn="r"/>
            <a:r>
              <a:rPr lang="fa-IR" dirty="0" smtClean="0"/>
              <a:t>گفتمان های ایدئولوژیک</a:t>
            </a:r>
            <a:endParaRPr lang="fa-I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162250"/>
          </a:xfrm>
        </p:spPr>
        <p:txBody>
          <a:bodyPr>
            <a:normAutofit fontScale="92500" lnSpcReduction="20000"/>
          </a:bodyPr>
          <a:lstStyle/>
          <a:p>
            <a:pPr algn="just"/>
            <a:r>
              <a:rPr lang="fa-IR" dirty="0" smtClean="0"/>
              <a:t>نكته مهم اين است كه هيجان‌هاي كاذبي كه تلويزيون ايجاد مي‌كند بر رفتارهاي اجتماعي افراد اثرگذار است. تلويزيون مي‌تواند به تراژدي توسعه تبديل شود اگر آگاهي نحوه‌ي استفاده از آن مورد نظر قرار نگيرد. اين همان نكته‌اي است كه هايدگر بر اساس تكنولوژي آن را مطرح مي‌كند. او هر چند برداشت‌هاي مختلفي از انديشه هاي او شده است او معتقد است كه بشر امروزي مواجه درستي با تكنولوژي نداشته است و آفات و ضررهاي بسياري از آن متحمل شده است و خطرات عظيم‌تري جهان امروز را تهديد مي‌كند. اين مشكلات نه از بطن تكنولوژي، بلكه از عدم مواجهه صحيح آدمي با تكنولوژي پديد آمده است بنابراين گرچه تكنولوژي مسئله يا مشكل نيست ولي منشاء بحران‌ها و مشكلاتي است كه در اثر مواجهه نادرست بشر امروز با آن به وجود آمده است. از اين رو به عنوان يكي از عناوين مهم در بحران فلسفه غرب و به ويژه در انديشه‌هاي هايدگر مطرح مي‌گردد.(علي‌پور، 1384)</a:t>
            </a:r>
            <a:endParaRPr lang="fa-IR" dirty="0"/>
          </a:p>
        </p:txBody>
      </p:sp>
      <p:sp>
        <p:nvSpPr>
          <p:cNvPr id="3" name="Title 2"/>
          <p:cNvSpPr>
            <a:spLocks noGrp="1"/>
          </p:cNvSpPr>
          <p:nvPr>
            <p:ph type="title"/>
          </p:nvPr>
        </p:nvSpPr>
        <p:spPr/>
        <p:txBody>
          <a:bodyPr/>
          <a:lstStyle/>
          <a:p>
            <a:pPr algn="r"/>
            <a:r>
              <a:rPr lang="fa-IR" dirty="0" smtClean="0"/>
              <a:t>عدم آگاهی</a:t>
            </a:r>
            <a:endParaRPr lang="fa-I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05126"/>
          </a:xfrm>
        </p:spPr>
        <p:txBody>
          <a:bodyPr>
            <a:normAutofit fontScale="92500" lnSpcReduction="10000"/>
          </a:bodyPr>
          <a:lstStyle/>
          <a:p>
            <a:pPr algn="just"/>
            <a:r>
              <a:rPr lang="fa-IR" dirty="0" smtClean="0"/>
              <a:t>لذا با آنچه كه اشاره شد مي‌توان اين گونه عنوان كرد كه استفاده بدون آگاهي از رسانه ها در عصر جديد مي‌تواند يك جامعه را به سمت نابهنجاري‌ها سوق دهد. بورديو با اشاره به افلاطون ديدگاه جالبي را مطرح مي‌كند. او مي‌گويد: افلاطون (كه امروزه بسيار به او استناد مي‌كنيم) معتقد است كه ما عروسك‌هاي خيمه‌شب‌بازي‌اي هستيم كه در دست خدايانيم. به همين صورت، تلويزيون نيز جهاني را مي‌‌سازد كه به نظر مي‌رسد در آن كنش‌گران اجتماعي، ظاهراً آدم‌هاي مهمي هستند، آزادي و خودمختاري داشته و گاه حتي از هاله‌اي خارق‌العاده برخوردارند (كافي است نشريات تلويزيوني را بخوانيم)، اما در حقيقت، عروسك‌هاي خيمه‌شب‌بازي‌اي هستند كه در دست يك ضرورت قرار دارند، ضرورتي كه بايد آن را توصيف كنيم، و به ساختاري برمي‌گردد كه بايد آن را بيرون كشيد و آشكار كرد. (بورديو، 1387:‌54)</a:t>
            </a:r>
            <a:endParaRPr lang="fa-IR" dirty="0"/>
          </a:p>
        </p:txBody>
      </p:sp>
      <p:sp>
        <p:nvSpPr>
          <p:cNvPr id="3" name="Title 2"/>
          <p:cNvSpPr>
            <a:spLocks noGrp="1"/>
          </p:cNvSpPr>
          <p:nvPr>
            <p:ph type="title"/>
          </p:nvPr>
        </p:nvSpPr>
        <p:spPr>
          <a:xfrm>
            <a:off x="457200" y="274638"/>
            <a:ext cx="8229600" cy="796908"/>
          </a:xfrm>
        </p:spPr>
        <p:txBody>
          <a:bodyPr/>
          <a:lstStyle/>
          <a:p>
            <a:pPr algn="r"/>
            <a:r>
              <a:rPr lang="fa-IR" dirty="0" smtClean="0"/>
              <a:t>انسان های منفعل</a:t>
            </a:r>
            <a:endParaRPr lang="fa-I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76564"/>
          </a:xfrm>
        </p:spPr>
        <p:txBody>
          <a:bodyPr>
            <a:normAutofit lnSpcReduction="10000"/>
          </a:bodyPr>
          <a:lstStyle/>
          <a:p>
            <a:pPr algn="just"/>
            <a:r>
              <a:rPr lang="fa-IR" dirty="0" smtClean="0"/>
              <a:t>اگر اين فضا حاكم باشد يعني عامليت‌ها نقش مؤثري در جامعه ايفاء نكنند نمي‌توان به توسعه و تغيير رسيد. اما منابع در اين فضا چه خواهد شد؟ منابع نيز به طور بهينه به كار گرفته نشده و در زندگي روزمره براي فرهنگ توده‌اي مصرف مي‌شود. ماركوزه (1362) معتقد است: ايدئولوژي مصرفي‌گرايي نيازهاي كاذبي ايجاد مي‌كند كه به عنوان شكلي از كنترل اجتماعي عمل مي‌كنند. به گونه‌اي كه افراد خودشان را در كالاهاشان معنا مي‌كنند، روخ خود را در اتومبيل و كالاهاي لوكس خود مي‌جويند. البته تبليغات است كه به چنين نيازهاي دروغيني دامن مي‌زند. محصولات صنعت فرهنگ با خلق نيازهاي كاذب مانع شكل‌گيري نيازهاي بنيادي مي‌شود. بنابراين تخيل سياسي كارگر ابتر مي‌ماند. (كاظمي، 1387:‌146)</a:t>
            </a:r>
            <a:endParaRPr lang="fa-IR" dirty="0"/>
          </a:p>
        </p:txBody>
      </p:sp>
      <p:sp>
        <p:nvSpPr>
          <p:cNvPr id="3" name="Title 2"/>
          <p:cNvSpPr>
            <a:spLocks noGrp="1"/>
          </p:cNvSpPr>
          <p:nvPr>
            <p:ph type="title"/>
          </p:nvPr>
        </p:nvSpPr>
        <p:spPr/>
        <p:txBody>
          <a:bodyPr/>
          <a:lstStyle/>
          <a:p>
            <a:pPr algn="r"/>
            <a:r>
              <a:rPr lang="fa-IR" dirty="0" smtClean="0"/>
              <a:t>نیازهای کاذب و اتلاف منابع</a:t>
            </a:r>
            <a:endParaRPr lang="fa-I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fa-IR" dirty="0" smtClean="0"/>
              <a:t>لذا بدين شكل بسترهاي موجود به تعامل و عامليت ساختار كمكي نكرده و منابع را در راستاي ضد توسعه پيش مي برد. از اين منظر مصرف انبوه منابع پارادايم توسعه را با تهديدهاي جدي مواجه مي سازد. انحصارهاي بزرگ جهان بزرگ به گونه‌اي بازتوليد مي شود كه بر ميدان ها غلبه كرده و سازمان ها و نهادهاي اجتماعي را به سمت توزيع منابع در راستاي تضمين حاكميت‌هاي اقتدارگرا پيش مي برد. لذا اين منطق مي‌تواند به تخريب فرديت، نظام خانواده و قدرت تصميم‌گيري در شهروندان يك جامعه منجر شود. لذا بهترين پيشنهاد اين است كه ما از اضمحلال قدرت تفكر در جامعه مدرن جلوگيري كنيم و انسان فعال كنش‌گر را كه مي‌تواند آگاهانه تصميم بگيرد در فرآيندهاي اجتماعي، سياسي،؛ فرهنگي اولويت بخشيم. </a:t>
            </a:r>
            <a:endParaRPr lang="en-US" dirty="0" smtClean="0"/>
          </a:p>
          <a:p>
            <a:endParaRPr lang="fa-IR" dirty="0"/>
          </a:p>
        </p:txBody>
      </p:sp>
      <p:sp>
        <p:nvSpPr>
          <p:cNvPr id="3" name="Title 2"/>
          <p:cNvSpPr>
            <a:spLocks noGrp="1"/>
          </p:cNvSpPr>
          <p:nvPr>
            <p:ph type="title"/>
          </p:nvPr>
        </p:nvSpPr>
        <p:spPr>
          <a:xfrm>
            <a:off x="457200" y="274638"/>
            <a:ext cx="8229600" cy="868346"/>
          </a:xfrm>
        </p:spPr>
        <p:txBody>
          <a:bodyPr/>
          <a:lstStyle/>
          <a:p>
            <a:pPr algn="r"/>
            <a:r>
              <a:rPr lang="fa-IR" dirty="0" smtClean="0"/>
              <a:t>تهدید های جدی پارادایم توسعه</a:t>
            </a:r>
            <a:endParaRPr lang="fa-I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fa-IR" dirty="0" smtClean="0"/>
              <a:t>لذا در مجموع مي‌توان تراژدي توسعه را در رابطه با منابع در موارد زير خلاصه كرد: </a:t>
            </a:r>
            <a:endParaRPr lang="en-US" dirty="0" smtClean="0"/>
          </a:p>
          <a:p>
            <a:pPr algn="just"/>
            <a:r>
              <a:rPr lang="fa-IR" dirty="0" smtClean="0"/>
              <a:t>1-بر اساس انديشه‌ي بورديو جهان ژورناليسم، يك ميدان است، ميداني كه از خلال مخاطبي سنجي‌ها، تحت الزام ميدان اقتصادي قرار دارد. بنابراين، اين ميدان بسيار ناهمگن و تحت تأثير نفوذ الزامات تجاري، خود نيز به شدت بر ساير ميدان‌ها، به مثابه يك ساختار، الزام‌هاي شديدي وارد مي‌كند. (بورديو، 1387:‌75-74) اگر اين ديدگاه را بپذيريم بايد در نظر داشت كه اثرگذاري دنياي تجارت با همه نابرابري‌هايش مي‌تواند منابع را در راستاي </a:t>
            </a:r>
            <a:r>
              <a:rPr lang="fa-IR" dirty="0" smtClean="0"/>
              <a:t>خواسته های </a:t>
            </a:r>
            <a:r>
              <a:rPr lang="fa-IR" dirty="0" smtClean="0"/>
              <a:t>گروه‌هاي خاص هدايت كند و در اين فضا منافع </a:t>
            </a:r>
            <a:r>
              <a:rPr lang="fa-IR" dirty="0" smtClean="0"/>
              <a:t>عام </a:t>
            </a:r>
            <a:r>
              <a:rPr lang="fa-IR" dirty="0" smtClean="0"/>
              <a:t>نابود مي‌شود. </a:t>
            </a:r>
            <a:endParaRPr lang="en-US" dirty="0" smtClean="0"/>
          </a:p>
          <a:p>
            <a:endParaRPr lang="fa-IR" dirty="0"/>
          </a:p>
        </p:txBody>
      </p:sp>
      <p:sp>
        <p:nvSpPr>
          <p:cNvPr id="3" name="Title 2"/>
          <p:cNvSpPr>
            <a:spLocks noGrp="1"/>
          </p:cNvSpPr>
          <p:nvPr>
            <p:ph type="title"/>
          </p:nvPr>
        </p:nvSpPr>
        <p:spPr/>
        <p:txBody>
          <a:bodyPr/>
          <a:lstStyle/>
          <a:p>
            <a:pPr algn="r"/>
            <a:r>
              <a:rPr lang="fa-IR" dirty="0" smtClean="0"/>
              <a:t>تراژدی توسعه</a:t>
            </a:r>
            <a:endParaRPr lang="fa-I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67080"/>
            <a:ext cx="8229600" cy="3947936"/>
          </a:xfrm>
        </p:spPr>
        <p:txBody>
          <a:bodyPr/>
          <a:lstStyle/>
          <a:p>
            <a:pPr algn="just"/>
            <a:r>
              <a:rPr lang="fa-IR" dirty="0" smtClean="0"/>
              <a:t>- قواعد حاكم بر دنياي جديد باعث تشديد نابرابري‌ها شده به طوري كه منابع در خدمت مصرف، سود و برتري اقليت بر اكثريت قرار گرفته است. بنا به گزارش بانك جهاني 8/2 ميليارد نفر (يعني نزديك 50 درصد از مردم جهان) با كمتر از دو دلاردر روز زندگي مي‌كنند و 2/1 ميليارد نفر (يعني 20 درصد از جمعيت دنيا) با كمتر از یک دلار.اين فقر، بيشتر در جنوب آسيا و «قسمت جنوبي صحراي بزرگ آفريقا» حاكم است؛ منطقه‌اي كه همه ي مردم آن در فقر و محروميت كامل به سر مي‌برند و بيشتر آنها دچار سوء تغذيه هستند. (برنار، 1390: 16)</a:t>
            </a:r>
            <a:endParaRPr lang="fa-IR" dirty="0"/>
          </a:p>
        </p:txBody>
      </p:sp>
      <p:sp>
        <p:nvSpPr>
          <p:cNvPr id="3" name="Title 2"/>
          <p:cNvSpPr>
            <a:spLocks noGrp="1"/>
          </p:cNvSpPr>
          <p:nvPr>
            <p:ph type="title"/>
          </p:nvPr>
        </p:nvSpPr>
        <p:spPr>
          <a:xfrm>
            <a:off x="457200" y="274638"/>
            <a:ext cx="8229600" cy="939784"/>
          </a:xfrm>
        </p:spPr>
        <p:txBody>
          <a:bodyPr/>
          <a:lstStyle/>
          <a:p>
            <a:pPr algn="r"/>
            <a:r>
              <a:rPr lang="fa-IR" dirty="0" smtClean="0"/>
              <a:t>شکاف طبقاتی</a:t>
            </a:r>
            <a:endParaRPr lang="fa-I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214554"/>
            <a:ext cx="8229600" cy="3090680"/>
          </a:xfrm>
        </p:spPr>
        <p:txBody>
          <a:bodyPr/>
          <a:lstStyle/>
          <a:p>
            <a:r>
              <a:rPr lang="fa-IR" dirty="0" smtClean="0"/>
              <a:t>الف- اگر عامليت بر ساختارها غلبه پيدا كند.</a:t>
            </a:r>
            <a:endParaRPr lang="en-US" dirty="0" smtClean="0"/>
          </a:p>
          <a:p>
            <a:pPr>
              <a:buNone/>
            </a:pPr>
            <a:r>
              <a:rPr lang="fa-IR" dirty="0" smtClean="0"/>
              <a:t>استبداد مطلق فردگرايانه پديد مي آيد مثل حكومت هيتلر-استالين و ...</a:t>
            </a:r>
          </a:p>
          <a:p>
            <a:pPr>
              <a:buNone/>
            </a:pPr>
            <a:endParaRPr lang="en-US" dirty="0" smtClean="0"/>
          </a:p>
          <a:p>
            <a:r>
              <a:rPr lang="fa-IR" dirty="0" smtClean="0"/>
              <a:t>ب: اگر ساختارها بر عامليت غلبه پيدا كند.</a:t>
            </a:r>
            <a:endParaRPr lang="en-US" dirty="0" smtClean="0"/>
          </a:p>
          <a:p>
            <a:pPr>
              <a:buNone/>
            </a:pPr>
            <a:r>
              <a:rPr lang="fa-IR" dirty="0" smtClean="0"/>
              <a:t>نهادهاي مدني و مردمي </a:t>
            </a:r>
            <a:r>
              <a:rPr lang="fa-IR" dirty="0" smtClean="0"/>
              <a:t>منفعل </a:t>
            </a:r>
            <a:r>
              <a:rPr lang="fa-IR" dirty="0" smtClean="0"/>
              <a:t>مي شوند، آزادي هاي مدني و مردمي از بين مي رود و نقش مشاركتي جامعه مدني از بين مي رود.</a:t>
            </a:r>
            <a:endParaRPr lang="en-US" dirty="0" smtClean="0"/>
          </a:p>
          <a:p>
            <a:pPr>
              <a:buNone/>
            </a:pPr>
            <a:endParaRPr lang="fa-IR" dirty="0"/>
          </a:p>
        </p:txBody>
      </p:sp>
      <p:sp>
        <p:nvSpPr>
          <p:cNvPr id="3" name="Title 2"/>
          <p:cNvSpPr>
            <a:spLocks noGrp="1"/>
          </p:cNvSpPr>
          <p:nvPr>
            <p:ph type="title"/>
          </p:nvPr>
        </p:nvSpPr>
        <p:spPr/>
        <p:txBody>
          <a:bodyPr>
            <a:normAutofit fontScale="90000"/>
          </a:bodyPr>
          <a:lstStyle/>
          <a:p>
            <a:pPr algn="r"/>
            <a:r>
              <a:rPr lang="fa-IR" dirty="0" smtClean="0"/>
              <a:t>نتيجه گيري:</a:t>
            </a:r>
            <a:r>
              <a:rPr lang="en-US" dirty="0" smtClean="0"/>
              <a:t/>
            </a:r>
            <a:br>
              <a:rPr lang="en-US" dirty="0" smtClean="0"/>
            </a:br>
            <a:endParaRPr lang="fa-I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714356"/>
            <a:ext cx="8229600" cy="2571768"/>
          </a:xfrm>
        </p:spPr>
        <p:txBody>
          <a:bodyPr/>
          <a:lstStyle/>
          <a:p>
            <a:r>
              <a:rPr lang="fa-IR" dirty="0" smtClean="0"/>
              <a:t>اگر عامليت را   	         نهادهاي مدني بدانيم</a:t>
            </a:r>
            <a:endParaRPr lang="en-US" dirty="0" smtClean="0"/>
          </a:p>
          <a:p>
            <a:r>
              <a:rPr lang="fa-IR" dirty="0" smtClean="0"/>
              <a:t>و اگر ساختارها را 	           نهادهاي دولتي و رسمي بدانيم</a:t>
            </a:r>
            <a:endParaRPr lang="en-US" dirty="0" smtClean="0"/>
          </a:p>
          <a:p>
            <a:r>
              <a:rPr lang="fa-IR" dirty="0" smtClean="0"/>
              <a:t>بهترين حالت 	     مذاكره بين دولت و جامعه </a:t>
            </a:r>
            <a:r>
              <a:rPr lang="fa-IR" dirty="0" smtClean="0"/>
              <a:t>مدني است که </a:t>
            </a:r>
            <a:r>
              <a:rPr lang="fa-IR" dirty="0" smtClean="0"/>
              <a:t>به تقويت </a:t>
            </a:r>
            <a:r>
              <a:rPr lang="fa-IR" dirty="0" smtClean="0"/>
              <a:t>واعتبار نظریه های جدید در راستای توسعه منجر خواهد شد.</a:t>
            </a:r>
            <a:endParaRPr lang="en-US" dirty="0" smtClean="0"/>
          </a:p>
          <a:p>
            <a:endParaRPr lang="fa-IR" dirty="0"/>
          </a:p>
        </p:txBody>
      </p:sp>
      <p:cxnSp>
        <p:nvCxnSpPr>
          <p:cNvPr id="7" name="Straight Arrow Connector 6"/>
          <p:cNvCxnSpPr/>
          <p:nvPr/>
        </p:nvCxnSpPr>
        <p:spPr>
          <a:xfrm rot="10800000">
            <a:off x="5357818" y="1000108"/>
            <a:ext cx="114300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5143504" y="1428736"/>
            <a:ext cx="107157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5715008" y="1928802"/>
            <a:ext cx="107157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7242" y="714356"/>
            <a:ext cx="8229600" cy="5078621"/>
          </a:xfrm>
        </p:spPr>
        <p:txBody>
          <a:bodyPr>
            <a:noAutofit/>
          </a:bodyPr>
          <a:lstStyle/>
          <a:p>
            <a:pPr algn="just"/>
            <a:r>
              <a:rPr lang="fa-IR" sz="2400" dirty="0" smtClean="0"/>
              <a:t>1- به ميدان هاي فرهنگي و افزايش چگالي منابع فرهنگي توجه كرد.</a:t>
            </a:r>
            <a:endParaRPr lang="en-US" sz="2400" dirty="0" smtClean="0"/>
          </a:p>
          <a:p>
            <a:pPr algn="just"/>
            <a:r>
              <a:rPr lang="fa-IR" sz="2400" dirty="0" smtClean="0"/>
              <a:t>2- ميدان هاي فرهنگي مي تواند راه را براي شيوه هاي توليدي جديدي فراهم كند. يعني نظامي پديد آيد كه برخلاف حيطه هاي تجاري، مالي كه در ميدان اقتصادي تقويت مي شود به گسترش بخش فرهنگ منجر گردد.</a:t>
            </a:r>
            <a:endParaRPr lang="en-US" sz="2400" dirty="0" smtClean="0"/>
          </a:p>
          <a:p>
            <a:pPr algn="just"/>
            <a:r>
              <a:rPr lang="fa-IR" sz="2400" dirty="0" smtClean="0"/>
              <a:t>3- نظر بورديو يعني توجه به عامليت – ساختار به ما كمك مي كند تا بتوانيم دموكراسي حقيقي ايجاد كنيم، يعني نوعي دموكراسي كه در آن مناسبات انساني تعيين كننده است نه مناسبات سرمايه اي و مبادلات نابرابر اقتصادي.</a:t>
            </a:r>
            <a:endParaRPr lang="en-US" sz="2400" dirty="0" smtClean="0"/>
          </a:p>
          <a:p>
            <a:pPr algn="just"/>
            <a:r>
              <a:rPr lang="fa-IR" sz="2400" dirty="0" smtClean="0"/>
              <a:t>4- هم اكنون اهرم هاي نظامي، مالي قواعد زندگي در جهان را تعيين مي كنند. بايد به جاي اين اهرم ها، مناسبات فرهنگي و اجتماعي تعيين كننده مسير توسعه كشورها باشند. در چنين شرايطي منابع بايد در راستاي آموزش، آگاهي بخشي توده هاي مردم، توسعه ذهني، توجه به محيط زيست، بهداشت همگاني و مسكن و غذا براي همه </a:t>
            </a:r>
            <a:r>
              <a:rPr lang="fa-IR" sz="2400" dirty="0" smtClean="0"/>
              <a:t>سوق داده شود. </a:t>
            </a:r>
            <a:r>
              <a:rPr lang="fa-IR" sz="2400" dirty="0" smtClean="0"/>
              <a:t>در واقع ملاك تصميم گيري ها بايد مطالبات بر حق مردم باشد. در چنين شرايطي قواعد حاكم بر جهان را نهادهاي مدني تعيين مي كنند و منافع عام و توسعه پازلي همه كشورها </a:t>
            </a:r>
            <a:r>
              <a:rPr lang="fa-IR" sz="2400" dirty="0" smtClean="0"/>
              <a:t>نقشی تعیین کننده پیدا می کنند</a:t>
            </a:r>
            <a:endParaRPr lang="fa-IR" sz="2400" dirty="0"/>
          </a:p>
        </p:txBody>
      </p:sp>
      <p:sp>
        <p:nvSpPr>
          <p:cNvPr id="3" name="Title 2"/>
          <p:cNvSpPr>
            <a:spLocks noGrp="1"/>
          </p:cNvSpPr>
          <p:nvPr>
            <p:ph type="title"/>
          </p:nvPr>
        </p:nvSpPr>
        <p:spPr>
          <a:xfrm>
            <a:off x="457200" y="346076"/>
            <a:ext cx="8229600" cy="582594"/>
          </a:xfrm>
        </p:spPr>
        <p:txBody>
          <a:bodyPr>
            <a:normAutofit fontScale="90000"/>
          </a:bodyPr>
          <a:lstStyle/>
          <a:p>
            <a:pPr algn="r"/>
            <a:r>
              <a:rPr lang="fa-IR" dirty="0" smtClean="0"/>
              <a:t>براي تحقق اين شرايط بايد:</a:t>
            </a:r>
            <a:r>
              <a:rPr lang="en-US" dirty="0" smtClean="0"/>
              <a:t/>
            </a:r>
            <a:br>
              <a:rPr lang="en-US" dirty="0" smtClean="0"/>
            </a:b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3000372"/>
            <a:ext cx="7772400" cy="1500198"/>
          </a:xfrm>
        </p:spPr>
        <p:txBody>
          <a:bodyPr>
            <a:normAutofit fontScale="90000"/>
          </a:bodyPr>
          <a:lstStyle/>
          <a:p>
            <a:r>
              <a:rPr lang="fa-IR" sz="1400" dirty="0" smtClean="0">
                <a:effectLst/>
              </a:rPr>
              <a:t/>
            </a:r>
            <a:br>
              <a:rPr lang="fa-IR" sz="1400" dirty="0" smtClean="0">
                <a:effectLst/>
              </a:rPr>
            </a:br>
            <a:r>
              <a:rPr lang="fa-IR" sz="4900" b="0" dirty="0" smtClean="0"/>
              <a:t> </a:t>
            </a:r>
            <a:r>
              <a:rPr lang="fa-IR" sz="4900" b="0" dirty="0" smtClean="0">
                <a:effectLst/>
              </a:rPr>
              <a:t>-</a:t>
            </a:r>
            <a:r>
              <a:rPr lang="fa-IR" sz="4000" b="0" dirty="0" smtClean="0">
                <a:effectLst/>
              </a:rPr>
              <a:t>آيا ساختار- عامليت باعث افزايش سطح اثرگذاري منابع بر روي توسعه خواهد شد؟ </a:t>
            </a:r>
            <a:r>
              <a:rPr lang="en-US" dirty="0" smtClean="0"/>
              <a:t/>
            </a:r>
            <a:br>
              <a:rPr lang="en-US" dirty="0" smtClean="0"/>
            </a:br>
            <a:endParaRPr lang="fa-IR" dirty="0"/>
          </a:p>
        </p:txBody>
      </p:sp>
      <p:sp>
        <p:nvSpPr>
          <p:cNvPr id="3" name="Subtitle 2"/>
          <p:cNvSpPr>
            <a:spLocks noGrp="1"/>
          </p:cNvSpPr>
          <p:nvPr>
            <p:ph type="subTitle" idx="1"/>
          </p:nvPr>
        </p:nvSpPr>
        <p:spPr>
          <a:xfrm>
            <a:off x="642910" y="428604"/>
            <a:ext cx="8001056" cy="571504"/>
          </a:xfrm>
        </p:spPr>
        <p:txBody>
          <a:bodyPr/>
          <a:lstStyle/>
          <a:p>
            <a:r>
              <a:rPr lang="fa-IR" sz="2400" dirty="0" smtClean="0"/>
              <a:t>سوال تحقیق</a:t>
            </a:r>
          </a:p>
          <a:p>
            <a:endParaRPr lang="fa-IR" dirty="0" smtClean="0"/>
          </a:p>
          <a:p>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428604"/>
            <a:ext cx="8072494" cy="3643338"/>
          </a:xfrm>
        </p:spPr>
        <p:txBody>
          <a:bodyPr>
            <a:noAutofit/>
          </a:bodyPr>
          <a:lstStyle/>
          <a:p>
            <a:r>
              <a:rPr lang="fa-IR" sz="2400" dirty="0" smtClean="0"/>
              <a:t>سوال تحقیق</a:t>
            </a:r>
          </a:p>
          <a:p>
            <a:endParaRPr lang="fa-IR" sz="1800" dirty="0" smtClean="0"/>
          </a:p>
          <a:p>
            <a:endParaRPr lang="fa-IR" sz="1800" dirty="0" smtClean="0"/>
          </a:p>
          <a:p>
            <a:endParaRPr lang="fa-IR" sz="1800" dirty="0" smtClean="0"/>
          </a:p>
          <a:p>
            <a:endParaRPr lang="fa-IR" sz="1800" dirty="0" smtClean="0"/>
          </a:p>
          <a:p>
            <a:endParaRPr lang="fa-IR" sz="1800" dirty="0" smtClean="0"/>
          </a:p>
          <a:p>
            <a:endParaRPr lang="fa-IR" sz="1800" dirty="0" smtClean="0"/>
          </a:p>
          <a:p>
            <a:pPr algn="just"/>
            <a:r>
              <a:rPr lang="fa-IR" sz="3600" dirty="0" smtClean="0"/>
              <a:t>- چگونه اين رابطه پويا بين ساختار و عامليت به افزايش ميزان اثرگذاري منابع بر روي توسعه منجر خواهد شد؟</a:t>
            </a:r>
          </a:p>
          <a:p>
            <a:endParaRPr lang="fa-I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2700" dirty="0" smtClean="0"/>
              <a:t>بر اين اساس فرضيه‌هاي اين تحقيق به شرح زير خواهد بود:</a:t>
            </a:r>
            <a:r>
              <a:rPr lang="en-US" sz="2700" dirty="0" smtClean="0"/>
              <a:t/>
            </a:r>
            <a:br>
              <a:rPr lang="en-US" sz="2700" dirty="0" smtClean="0"/>
            </a:br>
            <a:r>
              <a:rPr lang="fa-IR" sz="2700" dirty="0" smtClean="0"/>
              <a:t>الف- رابطه ساختار- عامليت يك رابطه پويا، دو سويه و مبتني بر ديالكتيك تجمعي است.</a:t>
            </a:r>
            <a:r>
              <a:rPr lang="en-US" sz="2700" dirty="0" smtClean="0"/>
              <a:t/>
            </a:r>
            <a:br>
              <a:rPr lang="en-US" sz="2700" dirty="0" smtClean="0"/>
            </a:br>
            <a:r>
              <a:rPr lang="fa-IR" sz="2700" dirty="0" smtClean="0"/>
              <a:t>ب- كنشگران – ساختارها بر منابع و نقش آن در توسعه اثرگذارند.</a:t>
            </a:r>
            <a:r>
              <a:rPr lang="en-US" sz="2700" dirty="0" smtClean="0"/>
              <a:t/>
            </a:r>
            <a:br>
              <a:rPr lang="en-US" sz="2700" dirty="0" smtClean="0"/>
            </a:br>
            <a:r>
              <a:rPr lang="fa-IR" sz="2700" dirty="0" smtClean="0"/>
              <a:t>ج- مي‌توان با تحليل رابطه ساختار- عامليت نقش منابع را در روند توسعه آنالیز کرد.</a:t>
            </a:r>
            <a:r>
              <a:rPr lang="en-US" sz="2700" dirty="0" smtClean="0"/>
              <a:t/>
            </a:r>
            <a:br>
              <a:rPr lang="en-US" sz="2700" dirty="0" smtClean="0"/>
            </a:br>
            <a:r>
              <a:rPr lang="fa-IR" sz="2700" dirty="0" smtClean="0"/>
              <a:t>د- پيوند ميان ساختار- عامليت عامل بنيادين ارتقاء اثرگذاري منابع بر روي توسعه خواهد بود</a:t>
            </a:r>
            <a:r>
              <a:rPr lang="fa-IR" dirty="0" smtClean="0"/>
              <a:t>.</a:t>
            </a:r>
            <a:endParaRPr lang="en-US"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099173"/>
            <a:ext cx="7772400" cy="1829761"/>
          </a:xfrm>
        </p:spPr>
        <p:txBody>
          <a:bodyPr>
            <a:normAutofit fontScale="90000"/>
          </a:bodyPr>
          <a:lstStyle/>
          <a:p>
            <a:r>
              <a:rPr lang="fa-IR" dirty="0" smtClean="0"/>
              <a:t>نظريه پي‌ير بورديو در خصوص ساختار و كنش الف: تفسير عادت‌واره (</a:t>
            </a:r>
            <a:r>
              <a:rPr lang="en-US" dirty="0" err="1" smtClean="0"/>
              <a:t>habitus</a:t>
            </a:r>
            <a:r>
              <a:rPr lang="fa-IR" dirty="0" smtClean="0"/>
              <a:t>)</a:t>
            </a:r>
            <a:r>
              <a:rPr lang="en-US" dirty="0" smtClean="0"/>
              <a:t/>
            </a:r>
            <a:br>
              <a:rPr lang="en-US" dirty="0" smtClean="0"/>
            </a:br>
            <a:r>
              <a:rPr lang="en-US" dirty="0" smtClean="0"/>
              <a:t/>
            </a:r>
            <a:br>
              <a:rPr lang="en-US" dirty="0" smtClean="0"/>
            </a:br>
            <a:endParaRPr lang="fa-IR" dirty="0"/>
          </a:p>
        </p:txBody>
      </p:sp>
      <p:sp>
        <p:nvSpPr>
          <p:cNvPr id="3" name="Subtitle 2"/>
          <p:cNvSpPr>
            <a:spLocks noGrp="1"/>
          </p:cNvSpPr>
          <p:nvPr>
            <p:ph type="subTitle" idx="1"/>
          </p:nvPr>
        </p:nvSpPr>
        <p:spPr>
          <a:xfrm>
            <a:off x="642910" y="2643182"/>
            <a:ext cx="7772400" cy="1714511"/>
          </a:xfrm>
        </p:spPr>
        <p:txBody>
          <a:bodyPr>
            <a:normAutofit fontScale="92500"/>
          </a:bodyPr>
          <a:lstStyle/>
          <a:p>
            <a:pPr algn="just"/>
            <a:r>
              <a:rPr lang="fa-IR" dirty="0" smtClean="0"/>
              <a:t>در نظر بورديو افراد بر اساس طبقه‌ي اجتماعي يا موقعيتي كه رشد كرده‌اند داراي منش‌هايي هستند كه بر شرايط زندگي آنها اثرگذار است. آنچه بورديو بر آن تأكيد دارد اين است كه افراد مي‌توانند در موقعيت‌هاي مختلف اجتماعي آگاهانه و بر اساس بينش و انديشه‌ي خود تصميم‌گيري كنند</a:t>
            </a: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TotalTime>
  <Words>5145</Words>
  <Application>Microsoft Office PowerPoint</Application>
  <PresentationFormat>On-screen Show (4:3)</PresentationFormat>
  <Paragraphs>180</Paragraphs>
  <Slides>59</Slides>
  <Notes>32</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Concourse</vt:lpstr>
      <vt:lpstr>بررسی نقش عاملیت و ساختار در رابطه میان منابع و توسعه</vt:lpstr>
      <vt:lpstr>تضاد در جامعه شناسی بین خرد و کلان همیشه وجود داشته است</vt:lpstr>
      <vt:lpstr>در جامعه شناسی کلاسیک نزاع بین کنشگرایان و ساختار گرایان وجود داشته و تا دوره جدید هم ادامه دارد</vt:lpstr>
      <vt:lpstr>در دوره جدید برخی تلاش کردند به این چاش و تضاد بین عاملیت و ساختار پاسخ دهند</vt:lpstr>
      <vt:lpstr>1-آيا رابطه پوياي ميان ساختار – عامليت بر روابط ميان منابع و توسعه اثرگذار است؟  </vt:lpstr>
      <vt:lpstr>  -آيا ساختار- عامليت باعث افزايش سطح اثرگذاري منابع بر روي توسعه خواهد شد؟  </vt:lpstr>
      <vt:lpstr>Slide 7</vt:lpstr>
      <vt:lpstr>بر اين اساس فرضيه‌هاي اين تحقيق به شرح زير خواهد بود: الف- رابطه ساختار- عامليت يك رابطه پويا، دو سويه و مبتني بر ديالكتيك تجمعي است. ب- كنشگران – ساختارها بر منابع و نقش آن در توسعه اثرگذارند. ج- مي‌توان با تحليل رابطه ساختار- عامليت نقش منابع را در روند توسعه آنالیز کرد. د- پيوند ميان ساختار- عامليت عامل بنيادين ارتقاء اثرگذاري منابع بر روي توسعه خواهد بود.</vt:lpstr>
      <vt:lpstr>نظريه پي‌ير بورديو در خصوص ساختار و كنش الف: تفسير عادت‌واره (habitus)  </vt:lpstr>
      <vt:lpstr>عادت واره</vt:lpstr>
      <vt:lpstr>عادت واره</vt:lpstr>
      <vt:lpstr>رابطه عادتواره و توسعه</vt:lpstr>
      <vt:lpstr>حد و مرز عادت واره</vt:lpstr>
      <vt:lpstr>ب: تفسير ميدان(عرصه) (Field) </vt:lpstr>
      <vt:lpstr>میدان</vt:lpstr>
      <vt:lpstr>انواع سرمایه</vt:lpstr>
      <vt:lpstr>قدرت در میدان</vt:lpstr>
      <vt:lpstr>میدان نوعی بازار است</vt:lpstr>
      <vt:lpstr>بازی ها</vt:lpstr>
      <vt:lpstr>مبارزه برای منابع</vt:lpstr>
      <vt:lpstr>کنشگران چه تاثیری بر منابع دارند؟</vt:lpstr>
      <vt:lpstr>تعامل </vt:lpstr>
      <vt:lpstr>توسعه در پارادايم بورديويي </vt:lpstr>
      <vt:lpstr>توسعه نیافتگی از کجا اغاز می شود؟</vt:lpstr>
      <vt:lpstr>جامعه طبقاتی</vt:lpstr>
      <vt:lpstr>پارادایم بوردیویی</vt:lpstr>
      <vt:lpstr>گدار چه می گوید؟</vt:lpstr>
      <vt:lpstr>دو اصل مهم</vt:lpstr>
      <vt:lpstr>وضعیت کنشگر</vt:lpstr>
      <vt:lpstr>اثر میدان اقتصادی</vt:lpstr>
      <vt:lpstr>توسعه و رهایی انسان</vt:lpstr>
      <vt:lpstr>نقش منفی کنشگر</vt:lpstr>
      <vt:lpstr>کنشگر اگاه</vt:lpstr>
      <vt:lpstr>ابر انسان</vt:lpstr>
      <vt:lpstr>توسعه تحت تاثیر میدان ها و منش ها قرار دارد</vt:lpstr>
      <vt:lpstr>سرمایه فرهنگی</vt:lpstr>
      <vt:lpstr>انواع سرمایه فرهنگی</vt:lpstr>
      <vt:lpstr>نقش سرمایه فرهنگی</vt:lpstr>
      <vt:lpstr>مبارزه ادامه دارد</vt:lpstr>
      <vt:lpstr>تباهی ادامه دارد</vt:lpstr>
      <vt:lpstr>منافع عام</vt:lpstr>
      <vt:lpstr>چگونه به توسعه نمي‌رسيم؟ </vt:lpstr>
      <vt:lpstr>دولت تمرگرا </vt:lpstr>
      <vt:lpstr>ایران در بن بست</vt:lpstr>
      <vt:lpstr>عاملیت منفعل</vt:lpstr>
      <vt:lpstr>گسترش فرهنگ توسعه نیافتگی</vt:lpstr>
      <vt:lpstr>گفتمان های ایدئولوژیک</vt:lpstr>
      <vt:lpstr>مشروعیت بخشی به بازیگران </vt:lpstr>
      <vt:lpstr>تغییر مفهوم توسعه یافتگی</vt:lpstr>
      <vt:lpstr>گفتمان های ایدئولوژیک</vt:lpstr>
      <vt:lpstr>عدم آگاهی</vt:lpstr>
      <vt:lpstr>انسان های منفعل</vt:lpstr>
      <vt:lpstr>نیازهای کاذب و اتلاف منابع</vt:lpstr>
      <vt:lpstr>تهدید های جدی پارادایم توسعه</vt:lpstr>
      <vt:lpstr>تراژدی توسعه</vt:lpstr>
      <vt:lpstr>شکاف طبقاتی</vt:lpstr>
      <vt:lpstr>نتيجه گيري: </vt:lpstr>
      <vt:lpstr>Slide 58</vt:lpstr>
      <vt:lpstr>براي تحقق اين شرايط بايد: </vt:lpstr>
    </vt:vector>
  </TitlesOfParts>
  <Company>azmoon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نقش عاملیت و ساختار در رابطه میان منابع و توسعه</dc:title>
  <dc:creator>dr.nazeri</dc:creator>
  <cp:lastModifiedBy>dr.nazeri</cp:lastModifiedBy>
  <cp:revision>80</cp:revision>
  <dcterms:created xsi:type="dcterms:W3CDTF">2014-05-17T04:33:41Z</dcterms:created>
  <dcterms:modified xsi:type="dcterms:W3CDTF">2014-05-17T10:04:20Z</dcterms:modified>
</cp:coreProperties>
</file>